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9" r:id="rId3"/>
    <p:sldId id="291" r:id="rId4"/>
    <p:sldId id="352" r:id="rId5"/>
    <p:sldId id="351" r:id="rId6"/>
    <p:sldId id="379" r:id="rId7"/>
    <p:sldId id="370" r:id="rId8"/>
    <p:sldId id="371" r:id="rId9"/>
    <p:sldId id="374" r:id="rId10"/>
    <p:sldId id="372" r:id="rId11"/>
    <p:sldId id="355" r:id="rId12"/>
    <p:sldId id="375" r:id="rId13"/>
    <p:sldId id="376" r:id="rId14"/>
    <p:sldId id="377" r:id="rId15"/>
    <p:sldId id="380" r:id="rId16"/>
    <p:sldId id="381" r:id="rId17"/>
    <p:sldId id="378" r:id="rId18"/>
    <p:sldId id="373" r:id="rId19"/>
    <p:sldId id="368" r:id="rId20"/>
  </p:sldIdLst>
  <p:sldSz cx="12192000" cy="6858000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lack" panose="02000000000000000000" pitchFamily="2" charset="0"/>
      <p:regular r:id="rId27"/>
      <p:bold r:id="rId28"/>
      <p:boldItalic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苹方 常规" panose="020B0300000000000000" pitchFamily="34" charset="-122"/>
      <p:regular r:id="rId34"/>
    </p:embeddedFont>
    <p:embeddedFont>
      <p:font typeface="思源黑体 CN Bold" panose="020B0800000000000000" pitchFamily="34" charset="-122"/>
      <p:bold r:id="rId35"/>
    </p:embeddedFont>
    <p:embeddedFont>
      <p:font typeface="思源黑体 CN Normal" panose="020B0400000000000000" pitchFamily="34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A22E"/>
    <a:srgbClr val="A5300F"/>
    <a:srgbClr val="DEE1E6"/>
    <a:srgbClr val="BC7F73"/>
    <a:srgbClr val="FDC5C2"/>
    <a:srgbClr val="FED1C6"/>
    <a:srgbClr val="DEE1E5"/>
    <a:srgbClr val="0B2A43"/>
    <a:srgbClr val="BE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1" autoAdjust="0"/>
    <p:restoredTop sz="77153" autoAdjust="0"/>
  </p:normalViewPr>
  <p:slideViewPr>
    <p:cSldViewPr snapToGrid="0" showGuides="1">
      <p:cViewPr varScale="1">
        <p:scale>
          <a:sx n="76" d="100"/>
          <a:sy n="76" d="100"/>
        </p:scale>
        <p:origin x="60" y="3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34"/>
    </p:cViewPr>
  </p:sorterViewPr>
  <p:notesViewPr>
    <p:cSldViewPr snapToGrid="0" showGuides="1">
      <p:cViewPr varScale="1">
        <p:scale>
          <a:sx n="120" d="100"/>
          <a:sy n="120" d="100"/>
        </p:scale>
        <p:origin x="5048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84AE4F8-8871-4F13-81B2-4D0167C7D4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A54D2E-FA54-4FC3-B3DB-E120EB54A7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9AF8D-0068-4977-8554-31AAD12DB1D7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9F69F4-4FE2-4A8B-B419-8E71F883D7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048151-4B30-4FCF-B4FB-ED156B3400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1D422-2EBD-496E-A019-1B37D28B3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63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</a:lstStyle>
          <a:p>
            <a:fld id="{4CF9E074-0B9C-499B-823F-332BE5E0769D}" type="datetimeFigureOut">
              <a:rPr lang="zh-CN" altLang="en-US" smtClean="0"/>
              <a:pPr/>
              <a:t>2022/5/25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</a:lstStyle>
          <a:p>
            <a:fld id="{9000E0C4-7FBC-4B2A-BCA6-30AA2B91106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45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苹方 常规" panose="020B0300000000000000" pitchFamily="34" charset="-122"/>
        <a:ea typeface="苹方 常规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Type-C" TargetMode="External"/><Relationship Id="rId3" Type="http://schemas.openxmlformats.org/officeDocument/2006/relationships/hyperlink" Target="https://zh.wikipedia.org/wiki/%E5%85%A8%E9%9B%99%E5%B7%A5" TargetMode="External"/><Relationship Id="rId7" Type="http://schemas.openxmlformats.org/officeDocument/2006/relationships/hyperlink" Target="https://zh.wikipedia.org/wiki/USB_Type-C" TargetMode="External"/><Relationship Id="rId12" Type="http://schemas.openxmlformats.org/officeDocument/2006/relationships/hyperlink" Target="https://zh.wikipedia.org/wiki/USB#cite_note-1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USB#cite_note-11" TargetMode="External"/><Relationship Id="rId11" Type="http://schemas.openxmlformats.org/officeDocument/2006/relationships/hyperlink" Target="https://zh.wikipedia.org/wiki/USB#cite_note-13" TargetMode="External"/><Relationship Id="rId5" Type="http://schemas.openxmlformats.org/officeDocument/2006/relationships/hyperlink" Target="https://zh.wikipedia.org/wiki/USB#cite_note-10" TargetMode="External"/><Relationship Id="rId10" Type="http://schemas.openxmlformats.org/officeDocument/2006/relationships/hyperlink" Target="https://zh.wikipedia.org/wiki/Thunderbolt" TargetMode="External"/><Relationship Id="rId4" Type="http://schemas.openxmlformats.org/officeDocument/2006/relationships/hyperlink" Target="https://zh.wikipedia.org/wiki/%E5%8D%8A%E9%9B%99%E5%B7%A5" TargetMode="External"/><Relationship Id="rId9" Type="http://schemas.openxmlformats.org/officeDocument/2006/relationships/hyperlink" Target="https://zh.wikipedia.org/wiki/USB#cite_note-12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85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1.0</a:t>
            </a:r>
            <a:endParaRPr lang="zh-CN" alt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1996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月发布，数据传输速率为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1.5Mbit/s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Low-Speed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12Mbit/s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Full-Speed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）。无预测及通过检测功能，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Full-Speed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也难以达成，仅极少数出现在市场上。</a:t>
            </a:r>
          </a:p>
          <a:p>
            <a:pPr algn="l"/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1.1</a:t>
            </a: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1998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月发布，修正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版已发现的问题，主要是关于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Hubs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及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Full-Speed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，最早被采用的修订版。</a:t>
            </a:r>
          </a:p>
          <a:p>
            <a:pPr algn="l"/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2.0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2.0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月发布。增加更高的数据传输速率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480Mbit/s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（现在称作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Hi-Speed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，大约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57MB/s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），但受限于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BOT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传输协议和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NRZI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编码方式，实际最高传输速度只有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35MByte/s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左右。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3.0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3.1 Gen1/USB 3.2 Gen1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2008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月发布，速度由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480Mbps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大幅提升到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插座通常是蓝色的，并向下兼容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2.0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1.x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引入了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全双工"/>
              </a:rPr>
              <a:t>全双工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传输，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1.x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2.0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则是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半双工"/>
              </a:rPr>
              <a:t>半双工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传输。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3.1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3.1 Gen2/USB 3.2 Gen2x1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USB3.0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推广小组于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2013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31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日宣布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3.1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规格</a:t>
            </a:r>
            <a:r>
              <a:rPr lang="en-US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[10]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，传输速度提升为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10Gb/s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，比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USB3.0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5Gb/s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快上一倍，并向下兼容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2.0/1.0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，如果要得到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10Gb/s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的传输速度仍需在主机、目标端同时具备对应的芯片才能达成，电力供应可高达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瓦。</a:t>
            </a:r>
            <a:r>
              <a:rPr lang="en-US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[11]</a:t>
            </a:r>
            <a:endParaRPr lang="en-US" altLang="zh-CN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zh-CN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3.2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3.2 Gen2x2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b="0" i="0" dirty="0">
              <a:solidFill>
                <a:srgbClr val="54595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3.2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的主要技术要点：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USB Type-C"/>
              </a:rPr>
              <a:t>USB Type-C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接口上实现双通道，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Type-A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Type-B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不支持双通道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继续使用现有的超高速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物理传输率和技术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一些小的规范更新，确保单双通道无缝切换。</a:t>
            </a:r>
          </a:p>
          <a:p>
            <a:pPr algn="l"/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速度方面，使用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3.2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主机连接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3.2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存储设备，可以实现两条通道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的传输速度，理论上也就是相当接近于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3.2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向下兼容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2.0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1.x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。另外，从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3.2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开始，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Type-C"/>
              </a:rPr>
              <a:t>Type-C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是唯一推荐的接口方案。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zh-CN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3.2 Gen 1x2</a:t>
            </a: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3.1 Gen1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）的双通道模式，速度可达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（每条通道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）。必须使用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Type-C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接口才能达到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的速度。</a:t>
            </a:r>
          </a:p>
          <a:p>
            <a:pPr algn="l"/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 3.2 Gen 2x2</a:t>
            </a:r>
            <a:endParaRPr lang="en-US" altLang="zh-CN" b="0" i="0" dirty="0">
              <a:solidFill>
                <a:srgbClr val="54595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3.1 Gen2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的双通道模式，速度可达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（每条通道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）。必须使用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Type-C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接口才能达到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的速度。</a:t>
            </a:r>
          </a:p>
          <a:p>
            <a:pPr algn="l"/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USB4</a:t>
            </a: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USB4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于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日发布。</a:t>
            </a:r>
            <a:r>
              <a:rPr lang="en-US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[12]</a:t>
            </a:r>
            <a:endParaRPr lang="zh-CN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USB4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项目集成</a:t>
            </a:r>
            <a:r>
              <a:rPr lang="en-US" altLang="zh-C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Thunderbolt"/>
              </a:rPr>
              <a:t>Thunderbolt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3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协议，现有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3.2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及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 2.0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也向下兼容。</a:t>
            </a:r>
            <a:r>
              <a:rPr lang="en-US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[13]</a:t>
            </a:r>
            <a:endParaRPr lang="zh-CN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USB4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支持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40Gbps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的传输速度，但达到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40Gbps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的速度要求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资料线、产品支持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USB4</a:t>
            </a:r>
            <a:r>
              <a:rPr lang="en-US" altLang="zh-CN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/>
              </a:rPr>
              <a:t>[14]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Type-C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是唯一推荐的接口方案。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25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0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主机发现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设备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接入后，开始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识别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设备，成功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识别后就可以使用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设备机的功能了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。其中，发现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设备接入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拔出的过程称为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拔插，识别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设备的过程称为枚举。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794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主机通过检测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 D+/D-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的电平变化感知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设备的接入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拔出。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一般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接口包含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根线（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OTG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根），分别是：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Vcc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, D+, D-, GND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。如图所示：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当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设备连接到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PC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端口时，主机对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设备连接与否的检测是通过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D+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与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D-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的电平来实现的。也就是说，当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D+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与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D-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有电平差达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2.5 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μs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以上后，主机就确认设备已连接上了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;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反之若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十与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D-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无电平差达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2.5μs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以上后，此时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总线上的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D+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D-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都为低电平，主机就确认无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设备接人。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94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    主机通过获取设备的描述符集合来识别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设备，这个过程称为“枚举”。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    </a:t>
            </a:r>
          </a:p>
          <a:p>
            <a:pPr algn="l"/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USB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设备的类型非常多，常见的有鼠标、键盘、游戏手柄等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 HID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Human Interface Device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）设备，串口调试的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CDC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Communication Device Class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）设备，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自定义传输内容的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WINUSB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设备等。</a:t>
            </a:r>
            <a:b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    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那么对于新接入的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设备，主机如何区分它属于哪种类型呢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？</a:t>
            </a:r>
            <a:b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    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当然是让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介绍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自己。但主机是很忙的（软件、其他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设备、其他接口的设备等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），不会时时刻刻等着新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设备的加入。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设备不合时宜地发消息，只会对主机造成困扰。因此，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设备就像门口排队的面试者一样，手里拿着自己的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简历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，等待着主机问询递交。</a:t>
            </a:r>
            <a:b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    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设备的描述符集合包含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设备的设备描述符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配置描述符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）、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接口描述符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字符串描述符、其他特殊描述符。他们都必须遵循相应的格式，以便主机可以快速了解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设备的所有信息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b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    </a:t>
            </a:r>
            <a:r>
              <a:rPr lang="zh-CN" altLang="zh-CN" sz="1800" b="1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每个</a:t>
            </a:r>
            <a:r>
              <a:rPr lang="en-US" altLang="zh-CN" sz="1800" b="1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zh-CN" sz="1800" b="1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设备都必须有描述符集合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来详细介绍自己的所有功能和用途。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连接后，主机通过访问描述符集合来识别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设备并配置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设备，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只要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设备正确地遵循主机的流程，按固定格式提供主机索要的信息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就可以根据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设备提供的信息使用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设备的功能。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329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当主机检测到有一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设备已连接时，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设备中的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MCU (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微控制器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就会完成上电复位及其他初始化操作。之后，通过一定的辅助电路，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MCU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将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D+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信号电平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上拉到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设备需要的电压，紧接着查看是接人了具体哪个端口并使能他。随后，主机发出一个至少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10 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长的总线复位信号给外设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复位信号结束后，端口使能。在没有安装驱动程序时，主机提取固件程序中设备描述表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然后设置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地址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启动驱动程序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如果没有正确的驱动程序，则启动安装向导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，驱动程序读取设备描述表，配置描述符等。设置配置，即发出连接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命令后，主机先读取设备描述符，然后发出设置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地址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SETUP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包。设置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USB</a:t>
            </a:r>
            <a:r>
              <a:rPr lang="zh-CN" altLang="en-US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地址后，进行主机客户驱动与设备初始化。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90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457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030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95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03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82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9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上世纪，张三，一位职员，他买了人生中的第一台电脑，这台</a:t>
            </a:r>
            <a:r>
              <a:rPr lang="en-US" altLang="zh-CN" dirty="0"/>
              <a:t>1997</a:t>
            </a:r>
            <a:r>
              <a:rPr lang="zh-CN" altLang="en-US" dirty="0"/>
              <a:t>年的康博，为了上网，他买了一个鼠标，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结果发现鼠标是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COM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接口，而电脑却是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PS/2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口。</a:t>
            </a:r>
            <a:endParaRPr lang="en-US" altLang="zh-CN" b="0" i="0" dirty="0">
              <a:solidFill>
                <a:srgbClr val="444444"/>
              </a:solidFill>
              <a:effectLst/>
              <a:latin typeface="Tahoma" panose="020B0604030504040204" pitchFamily="34" charset="0"/>
            </a:endParaRPr>
          </a:p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在解决完鼠标的问题后，郁闷的他决定先玩一局游戏，然后他发现电脑似乎并没有游戏手柄支持的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MIDI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接口</a:t>
            </a:r>
            <a:endParaRPr lang="en-US" altLang="zh-CN" b="0" i="0" dirty="0">
              <a:solidFill>
                <a:srgbClr val="444444"/>
              </a:solidFill>
              <a:effectLst/>
              <a:latin typeface="Tahoma" panose="020B0604030504040204" pitchFamily="34" charset="0"/>
            </a:endParaRPr>
          </a:p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于是他拿出了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DV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摄像机想要先把之前拍的照片导入电脑，可却发现自己并没有连接电脑的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IEEE1394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火线</a:t>
            </a:r>
            <a:endParaRPr lang="en-US" altLang="zh-CN" b="0" i="0" dirty="0">
              <a:solidFill>
                <a:srgbClr val="444444"/>
              </a:solidFill>
              <a:effectLst/>
              <a:latin typeface="Tahoma" panose="020B0604030504040204" pitchFamily="34" charset="0"/>
            </a:endParaRPr>
          </a:p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突然，他接到公司的电话要求打印一份文件，于是他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接上了打印机，可打印机迟迟没有反应，他拔掉了不支持热插拔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DB-25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并行接口，随后，他的电脑死机了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342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之前的假设，在几十年前曾是实时。多媒体电脑刚问世时，外接式设备的传输接口各不相同。如打印机只能接并行端口（</a:t>
            </a:r>
            <a:r>
              <a:rPr lang="en-US" altLang="zh-CN" sz="1200" dirty="0"/>
              <a:t>LPT</a:t>
            </a:r>
            <a:r>
              <a:rPr lang="zh-CN" altLang="en-US" sz="1200" dirty="0"/>
              <a:t>）、调制解调器只能接</a:t>
            </a:r>
            <a:r>
              <a:rPr lang="en-US" altLang="zh-CN" sz="1200" dirty="0"/>
              <a:t>RS232</a:t>
            </a:r>
            <a:r>
              <a:rPr lang="zh-CN" altLang="en-US" sz="1200" dirty="0"/>
              <a:t>、鼠标键盘有</a:t>
            </a:r>
            <a:r>
              <a:rPr lang="en-US" altLang="zh-CN" sz="1200" dirty="0"/>
              <a:t>PS/2</a:t>
            </a:r>
            <a:r>
              <a:rPr lang="zh-CN" altLang="en-US" sz="1200" dirty="0"/>
              <a:t>，但也有串行的如</a:t>
            </a:r>
            <a:r>
              <a:rPr lang="en-US" altLang="zh-CN" sz="1200" dirty="0"/>
              <a:t>COM</a:t>
            </a:r>
            <a:r>
              <a:rPr lang="zh-CN" altLang="en-US" sz="1200" dirty="0"/>
              <a:t>接口，还有用于游戏音乐的娱乐设备只能能接</a:t>
            </a:r>
            <a:r>
              <a:rPr lang="en-US" altLang="zh-CN" sz="1200" dirty="0"/>
              <a:t>MIDI</a:t>
            </a:r>
            <a:r>
              <a:rPr lang="zh-CN" altLang="en-US" sz="1200" dirty="0"/>
              <a:t>等等。种类过于繁杂的接口也导致了消费者维护的成本大大提升，也导致电脑线路复杂显得笨重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07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最大的特点是尽可能地实现热插拔和即插即用。当设备</a:t>
            </a:r>
            <a:r>
              <a:rPr lang="zh-CN" altLang="en-US" sz="1200"/>
              <a:t>插入时，主机</a:t>
            </a:r>
            <a:r>
              <a:rPr lang="zh-CN" altLang="en-US" sz="1200" dirty="0"/>
              <a:t>枚举到此设备并加载所需</a:t>
            </a:r>
            <a:r>
              <a:rPr lang="zh-CN" altLang="en-US" sz="1200"/>
              <a:t>的驱动程序，因此</a:t>
            </a:r>
            <a:r>
              <a:rPr lang="zh-CN" altLang="en-US" sz="1200" dirty="0"/>
              <a:t>其在使用上远比</a:t>
            </a:r>
            <a:r>
              <a:rPr lang="en-US" altLang="zh-CN" sz="1200" dirty="0"/>
              <a:t>PCI</a:t>
            </a:r>
            <a:r>
              <a:rPr lang="zh-CN" altLang="en-US" sz="1200" dirty="0"/>
              <a:t>和</a:t>
            </a:r>
            <a:r>
              <a:rPr lang="en-US" altLang="zh-CN" sz="1200" dirty="0"/>
              <a:t>ISA</a:t>
            </a:r>
            <a:r>
              <a:rPr lang="zh-CN" altLang="en-US" sz="1200" dirty="0"/>
              <a:t>等总线方便。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0E0C4-7FBC-4B2A-BCA6-30AA2B9110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4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单圆角 94">
            <a:extLst>
              <a:ext uri="{FF2B5EF4-FFF2-40B4-BE49-F238E27FC236}">
                <a16:creationId xmlns:a16="http://schemas.microsoft.com/office/drawing/2014/main" id="{79D5BB99-EF6C-458F-A30B-65D9B384DDE5}"/>
              </a:ext>
            </a:extLst>
          </p:cNvPr>
          <p:cNvSpPr/>
          <p:nvPr userDrawn="1"/>
        </p:nvSpPr>
        <p:spPr>
          <a:xfrm flipH="1">
            <a:off x="5908578" y="1493053"/>
            <a:ext cx="5040000" cy="1980000"/>
          </a:xfrm>
          <a:prstGeom prst="round1Rect">
            <a:avLst>
              <a:gd name="adj" fmla="val 1801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单圆角 95">
            <a:extLst>
              <a:ext uri="{FF2B5EF4-FFF2-40B4-BE49-F238E27FC236}">
                <a16:creationId xmlns:a16="http://schemas.microsoft.com/office/drawing/2014/main" id="{1C9906ED-0BCA-4C5A-9467-738173670E81}"/>
              </a:ext>
            </a:extLst>
          </p:cNvPr>
          <p:cNvSpPr/>
          <p:nvPr userDrawn="1"/>
        </p:nvSpPr>
        <p:spPr>
          <a:xfrm flipV="1">
            <a:off x="5908578" y="3472474"/>
            <a:ext cx="5040000" cy="540000"/>
          </a:xfrm>
          <a:prstGeom prst="round1Rect">
            <a:avLst>
              <a:gd name="adj" fmla="val 37193"/>
            </a:avLst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C20217AE-5D78-4F8D-B7E5-3C44168AFC26}"/>
              </a:ext>
            </a:extLst>
          </p:cNvPr>
          <p:cNvGrpSpPr/>
          <p:nvPr userDrawn="1"/>
        </p:nvGrpSpPr>
        <p:grpSpPr>
          <a:xfrm>
            <a:off x="6184304" y="1783744"/>
            <a:ext cx="4488547" cy="1372439"/>
            <a:chOff x="6909666" y="1919208"/>
            <a:chExt cx="4488547" cy="1372439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BC356CFF-60C5-4F18-A819-DA42FA8C8A78}"/>
                </a:ext>
              </a:extLst>
            </p:cNvPr>
            <p:cNvSpPr txBox="1"/>
            <p:nvPr userDrawn="1"/>
          </p:nvSpPr>
          <p:spPr>
            <a:xfrm>
              <a:off x="6909666" y="1919208"/>
              <a:ext cx="44885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chemeClr val="bg1"/>
                  </a:solidFill>
                  <a:latin typeface="+mj-ea"/>
                  <a:ea typeface="+mj-ea"/>
                </a:rPr>
                <a:t>通用串行总线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66F5A777-3D75-48AD-B706-60503A6B7246}"/>
                </a:ext>
              </a:extLst>
            </p:cNvPr>
            <p:cNvSpPr txBox="1"/>
            <p:nvPr userDrawn="1"/>
          </p:nvSpPr>
          <p:spPr>
            <a:xfrm>
              <a:off x="7390768" y="2829982"/>
              <a:ext cx="3526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schemeClr val="bg1">
                      <a:alpha val="64000"/>
                    </a:schemeClr>
                  </a:solidFill>
                  <a:latin typeface="+mj-lt"/>
                  <a:ea typeface="+mj-ea"/>
                </a:rPr>
                <a:t>Universal Serial Bus</a:t>
              </a:r>
              <a:endParaRPr lang="zh-CN" altLang="en-US" sz="2400" dirty="0">
                <a:solidFill>
                  <a:schemeClr val="bg1">
                    <a:alpha val="64000"/>
                  </a:schemeClr>
                </a:solidFill>
                <a:latin typeface="+mj-lt"/>
                <a:ea typeface="+mj-ea"/>
              </a:endParaRPr>
            </a:p>
          </p:txBody>
        </p:sp>
      </p:grpSp>
      <p:sp>
        <p:nvSpPr>
          <p:cNvPr id="101" name="AutoShape 3">
            <a:extLst>
              <a:ext uri="{FF2B5EF4-FFF2-40B4-BE49-F238E27FC236}">
                <a16:creationId xmlns:a16="http://schemas.microsoft.com/office/drawing/2014/main" id="{215D2A2B-6C0A-4863-B72B-6276960A9CE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195512" y="1344984"/>
            <a:ext cx="780097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5E10B9E3-1001-4C94-8E1C-EAC73F63DD5B}"/>
              </a:ext>
            </a:extLst>
          </p:cNvPr>
          <p:cNvSpPr txBox="1"/>
          <p:nvPr userDrawn="1"/>
        </p:nvSpPr>
        <p:spPr>
          <a:xfrm>
            <a:off x="5993462" y="3558097"/>
            <a:ext cx="487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计算机组成原理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(2)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严昕宇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吴震东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陆砚清</a:t>
            </a: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F8A852A0-A3CB-499B-B652-BBD9FEE92708}"/>
              </a:ext>
            </a:extLst>
          </p:cNvPr>
          <p:cNvSpPr/>
          <p:nvPr userDrawn="1"/>
        </p:nvSpPr>
        <p:spPr>
          <a:xfrm>
            <a:off x="515938" y="0"/>
            <a:ext cx="900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E12717-7365-4071-88CB-3D382CF07EC1}"/>
              </a:ext>
            </a:extLst>
          </p:cNvPr>
          <p:cNvSpPr txBox="1"/>
          <p:nvPr userDrawn="1"/>
        </p:nvSpPr>
        <p:spPr>
          <a:xfrm rot="16200000">
            <a:off x="265805" y="4308474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chemeClr val="bg1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chemeClr val="bg1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D9ABFC-07DD-458B-878D-D75E8732F5BB}"/>
              </a:ext>
            </a:extLst>
          </p:cNvPr>
          <p:cNvSpPr txBox="1"/>
          <p:nvPr userDrawn="1"/>
        </p:nvSpPr>
        <p:spPr>
          <a:xfrm rot="16200000">
            <a:off x="265804" y="5588987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chemeClr val="bg1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chemeClr val="bg1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C3A5AD-BC9B-4FC1-962E-7A9489C5640A}"/>
              </a:ext>
            </a:extLst>
          </p:cNvPr>
          <p:cNvSpPr txBox="1"/>
          <p:nvPr userDrawn="1"/>
        </p:nvSpPr>
        <p:spPr>
          <a:xfrm rot="16200000">
            <a:off x="262369" y="2995991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chemeClr val="bg1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chemeClr val="bg1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523A00-D05F-47B3-98B6-A1DEC20F01D5}"/>
              </a:ext>
            </a:extLst>
          </p:cNvPr>
          <p:cNvSpPr txBox="1"/>
          <p:nvPr userDrawn="1"/>
        </p:nvSpPr>
        <p:spPr>
          <a:xfrm rot="16200000">
            <a:off x="262368" y="1669183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chemeClr val="bg1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chemeClr val="bg1"/>
                </a:solidFill>
              </a:ln>
              <a:noFill/>
              <a:latin typeface="+mn-ea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44C816-C9F2-4010-9C49-62C1B655D4F9}"/>
              </a:ext>
            </a:extLst>
          </p:cNvPr>
          <p:cNvSpPr txBox="1"/>
          <p:nvPr userDrawn="1"/>
        </p:nvSpPr>
        <p:spPr>
          <a:xfrm rot="16200000">
            <a:off x="263719" y="433533"/>
            <a:ext cx="1325877" cy="82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000" baseline="0" dirty="0">
                <a:ln w="19050">
                  <a:solidFill>
                    <a:schemeClr val="bg1"/>
                  </a:solidFill>
                </a:ln>
                <a:noFill/>
                <a:latin typeface="+mn-ea"/>
                <a:ea typeface="+mn-ea"/>
              </a:rPr>
              <a:t>CES</a:t>
            </a:r>
            <a:endParaRPr lang="zh-CN" altLang="en-US" sz="4000" baseline="0" dirty="0">
              <a:ln w="19050">
                <a:solidFill>
                  <a:schemeClr val="bg1"/>
                </a:solidFill>
              </a:ln>
              <a:noFill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649930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F1AE5D-4C05-4FED-B082-4A5DB074EC4C}"/>
              </a:ext>
            </a:extLst>
          </p:cNvPr>
          <p:cNvSpPr/>
          <p:nvPr userDrawn="1"/>
        </p:nvSpPr>
        <p:spPr>
          <a:xfrm>
            <a:off x="0" y="0"/>
            <a:ext cx="12192000" cy="111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7CE851-8450-4C2C-A43C-7A1C45DB5B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304800"/>
            <a:ext cx="10036427" cy="5622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>
                <a:latin typeface="+mj-ea"/>
                <a:ea typeface="+mj-ea"/>
              </a:rPr>
              <a:t>在这里输入标题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DDD4EB-C8A9-4EDF-B80D-3725B15BCBC6}"/>
              </a:ext>
            </a:extLst>
          </p:cNvPr>
          <p:cNvSpPr/>
          <p:nvPr userDrawn="1"/>
        </p:nvSpPr>
        <p:spPr>
          <a:xfrm>
            <a:off x="0" y="1114185"/>
            <a:ext cx="12192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9611C11-328E-496F-9108-DED9214C0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4903" y="328146"/>
            <a:ext cx="1164871" cy="5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93508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  <p15:guide id="2" orient="horz" pos="5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244134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DA43F5A-10CC-4D34-B407-DD1E1EBF94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3000">
                <a:schemeClr val="bg1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8572D031-D400-43B0-8E21-E4212395C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162" y="2999597"/>
            <a:ext cx="4500000" cy="16486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欧洲专利制度的建立与发展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F304C83E-343E-4C49-9FC3-4D4D668655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558" y="1117554"/>
            <a:ext cx="4507604" cy="140960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9600">
                <a:solidFill>
                  <a:schemeClr val="bg1">
                    <a:alpha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C99AB84-1E1E-4285-BDFB-DB3968D6A5B6}"/>
              </a:ext>
            </a:extLst>
          </p:cNvPr>
          <p:cNvCxnSpPr/>
          <p:nvPr userDrawn="1"/>
        </p:nvCxnSpPr>
        <p:spPr>
          <a:xfrm>
            <a:off x="685800" y="2763377"/>
            <a:ext cx="1988820" cy="0"/>
          </a:xfrm>
          <a:prstGeom prst="line">
            <a:avLst/>
          </a:prstGeom>
          <a:ln w="28575" cap="rnd">
            <a:solidFill>
              <a:schemeClr val="bg1">
                <a:alpha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4886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73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orient="horz" pos="4110" userDrawn="1">
          <p15:clr>
            <a:srgbClr val="F26B43"/>
          </p15:clr>
        </p15:guide>
        <p15:guide id="4" pos="73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01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45">
        <p159:morph option="byObject"/>
      </p:transition>
    </mc:Choice>
    <mc:Fallback xmlns="">
      <p:transition spd="slow" advTm="244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的产生、作用和发展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5934" y="2586839"/>
            <a:ext cx="6367465" cy="315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300" dirty="0"/>
              <a:t>USB 1.1</a:t>
            </a:r>
            <a:r>
              <a:rPr lang="zh-CN" altLang="en-US" sz="2300" dirty="0"/>
              <a:t>（</a:t>
            </a:r>
            <a:r>
              <a:rPr lang="en-US" altLang="zh-CN" sz="2300" dirty="0"/>
              <a:t>USB 2.0 </a:t>
            </a:r>
            <a:r>
              <a:rPr lang="en-US" altLang="zh-CN" sz="2300" dirty="0" err="1"/>
              <a:t>FullSpeed</a:t>
            </a:r>
            <a:r>
              <a:rPr lang="zh-CN" altLang="en-US" sz="2300" dirty="0"/>
              <a:t>）的最大传输速率为</a:t>
            </a:r>
            <a:r>
              <a:rPr lang="en-US" altLang="zh-CN" sz="2300" dirty="0"/>
              <a:t>12Mbps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300" dirty="0"/>
              <a:t>USB 2.0</a:t>
            </a:r>
            <a:r>
              <a:rPr lang="zh-CN" altLang="en-US" sz="2300" dirty="0"/>
              <a:t>（</a:t>
            </a:r>
            <a:r>
              <a:rPr lang="en-US" altLang="zh-CN" sz="2300" dirty="0"/>
              <a:t>USB 2.0 </a:t>
            </a:r>
            <a:r>
              <a:rPr lang="en-US" altLang="zh-CN" sz="2300" dirty="0" err="1"/>
              <a:t>HiSpeed</a:t>
            </a:r>
            <a:r>
              <a:rPr lang="zh-CN" altLang="en-US" sz="2300" dirty="0"/>
              <a:t>）为</a:t>
            </a:r>
            <a:r>
              <a:rPr lang="en-US" altLang="zh-CN" sz="2300" dirty="0"/>
              <a:t>480Mbps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300" dirty="0"/>
              <a:t>USB 3.0</a:t>
            </a:r>
            <a:r>
              <a:rPr lang="zh-CN" altLang="en-US" sz="2300" dirty="0"/>
              <a:t>（</a:t>
            </a:r>
            <a:r>
              <a:rPr lang="en-US" altLang="zh-CN" sz="2300" dirty="0"/>
              <a:t>USB 3.2 Gen1</a:t>
            </a:r>
            <a:r>
              <a:rPr lang="zh-CN" altLang="en-US" sz="2300" dirty="0"/>
              <a:t>） 为 </a:t>
            </a:r>
            <a:r>
              <a:rPr lang="en-US" altLang="zh-CN" sz="2300" dirty="0"/>
              <a:t>5Gbps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300" dirty="0"/>
              <a:t>USB 3.1</a:t>
            </a:r>
            <a:r>
              <a:rPr lang="zh-CN" altLang="en-US" sz="2300" dirty="0"/>
              <a:t>（</a:t>
            </a:r>
            <a:r>
              <a:rPr lang="en-US" altLang="zh-CN" sz="2300" dirty="0"/>
              <a:t>USB 3.2 Gen2x1</a:t>
            </a:r>
            <a:r>
              <a:rPr lang="zh-CN" altLang="en-US" sz="2300" dirty="0"/>
              <a:t>） 为 </a:t>
            </a:r>
            <a:r>
              <a:rPr lang="en-US" altLang="zh-CN" sz="2300" dirty="0"/>
              <a:t>10Gbps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300" dirty="0"/>
              <a:t>而</a:t>
            </a:r>
            <a:r>
              <a:rPr lang="en-US" altLang="zh-CN" sz="2300" dirty="0"/>
              <a:t>USB 3.2</a:t>
            </a:r>
            <a:r>
              <a:rPr lang="zh-CN" altLang="en-US" sz="2300" dirty="0"/>
              <a:t>（</a:t>
            </a:r>
            <a:r>
              <a:rPr lang="en-US" altLang="zh-CN" sz="2300" dirty="0"/>
              <a:t>USB 3.2 Gen2x2</a:t>
            </a:r>
            <a:r>
              <a:rPr lang="zh-CN" altLang="en-US" sz="2300" dirty="0"/>
              <a:t>）更达</a:t>
            </a:r>
            <a:r>
              <a:rPr lang="en-US" altLang="zh-CN" sz="2300" dirty="0"/>
              <a:t>20Gbps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300" dirty="0"/>
              <a:t>以及近期发布的</a:t>
            </a:r>
            <a:r>
              <a:rPr lang="en-US" altLang="zh-CN" sz="2300" dirty="0"/>
              <a:t>USB 4.0</a:t>
            </a:r>
            <a:r>
              <a:rPr lang="zh-CN" altLang="en-US" sz="2300" dirty="0"/>
              <a:t>，其速度可达</a:t>
            </a:r>
            <a:r>
              <a:rPr lang="en-US" altLang="zh-CN" sz="2300" dirty="0"/>
              <a:t>40Gbps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4680000" cy="60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通用串行总线（</a:t>
            </a: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）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54E4C8A-B4D3-4B8B-8715-6BD2BC1CB7D0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发展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23EA2B-8C60-2ED1-B1D9-D0E8CF9C4AD6}"/>
              </a:ext>
            </a:extLst>
          </p:cNvPr>
          <p:cNvSpPr txBox="1"/>
          <p:nvPr/>
        </p:nvSpPr>
        <p:spPr>
          <a:xfrm>
            <a:off x="7055486" y="2657980"/>
            <a:ext cx="147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1600" dirty="0">
                <a:solidFill>
                  <a:schemeClr val="accent1"/>
                </a:solidFill>
              </a:rPr>
              <a:t>1996</a:t>
            </a:r>
            <a:r>
              <a:rPr lang="zh-CN" altLang="en-US" sz="1600" dirty="0">
                <a:solidFill>
                  <a:schemeClr val="accent1"/>
                </a:solidFill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r>
              <a:rPr lang="zh-CN" altLang="en-US" sz="1600" dirty="0">
                <a:solidFill>
                  <a:schemeClr val="accent1"/>
                </a:solidFill>
              </a:rPr>
              <a:t>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DA5440-E2EF-C252-2AC8-4FF0CB683065}"/>
              </a:ext>
            </a:extLst>
          </p:cNvPr>
          <p:cNvSpPr txBox="1"/>
          <p:nvPr/>
        </p:nvSpPr>
        <p:spPr>
          <a:xfrm>
            <a:off x="7055486" y="2115742"/>
            <a:ext cx="5954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发展历程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E95BB1E-2A86-422D-038C-7CF6796E4A85}"/>
              </a:ext>
            </a:extLst>
          </p:cNvPr>
          <p:cNvSpPr txBox="1"/>
          <p:nvPr/>
        </p:nvSpPr>
        <p:spPr>
          <a:xfrm>
            <a:off x="8987280" y="2586839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</a:rPr>
              <a:t>USB 1.0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2071F7F-5AC0-B361-0CC7-EAFB9A6960FE}"/>
              </a:ext>
            </a:extLst>
          </p:cNvPr>
          <p:cNvCxnSpPr>
            <a:cxnSpLocks/>
          </p:cNvCxnSpPr>
          <p:nvPr/>
        </p:nvCxnSpPr>
        <p:spPr>
          <a:xfrm>
            <a:off x="8757030" y="2553308"/>
            <a:ext cx="0" cy="396000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alpha val="0"/>
                  </a:schemeClr>
                </a:gs>
                <a:gs pos="25000">
                  <a:schemeClr val="accent1"/>
                </a:gs>
                <a:gs pos="75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0294A8C-498E-3CB4-EE54-D341C216E0C9}"/>
              </a:ext>
            </a:extLst>
          </p:cNvPr>
          <p:cNvGrpSpPr/>
          <p:nvPr/>
        </p:nvGrpSpPr>
        <p:grpSpPr>
          <a:xfrm>
            <a:off x="8649030" y="2719257"/>
            <a:ext cx="216000" cy="216000"/>
            <a:chOff x="7383780" y="2788358"/>
            <a:chExt cx="216000" cy="216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C3AB2CE-D37D-3EBD-32F1-469F02807A06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B5E7564-98E7-0963-5F09-0AE6D8F45FD1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7DE91BB-6DEA-7C19-6917-F9E6987FC51B}"/>
              </a:ext>
            </a:extLst>
          </p:cNvPr>
          <p:cNvSpPr txBox="1"/>
          <p:nvPr/>
        </p:nvSpPr>
        <p:spPr>
          <a:xfrm>
            <a:off x="7055486" y="3144719"/>
            <a:ext cx="147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1600" dirty="0">
                <a:solidFill>
                  <a:schemeClr val="accent1"/>
                </a:solidFill>
              </a:rPr>
              <a:t>1998</a:t>
            </a:r>
            <a:r>
              <a:rPr lang="zh-CN" altLang="en-US" sz="1600" dirty="0">
                <a:solidFill>
                  <a:schemeClr val="accent1"/>
                </a:solidFill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</a:rPr>
              <a:t>9</a:t>
            </a:r>
            <a:r>
              <a:rPr lang="zh-CN" altLang="en-US" sz="1600" dirty="0">
                <a:solidFill>
                  <a:schemeClr val="accent1"/>
                </a:solidFill>
              </a:rPr>
              <a:t>月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C4EBCC1-E7F7-EC60-2877-F9FA3B5247AB}"/>
              </a:ext>
            </a:extLst>
          </p:cNvPr>
          <p:cNvSpPr txBox="1"/>
          <p:nvPr/>
        </p:nvSpPr>
        <p:spPr>
          <a:xfrm>
            <a:off x="8987280" y="3083637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</a:rPr>
              <a:t>USB 1.1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F68E581-92E8-11FA-B9F6-ED9936C25BA4}"/>
              </a:ext>
            </a:extLst>
          </p:cNvPr>
          <p:cNvGrpSpPr/>
          <p:nvPr/>
        </p:nvGrpSpPr>
        <p:grpSpPr>
          <a:xfrm>
            <a:off x="8649030" y="3205996"/>
            <a:ext cx="216000" cy="216000"/>
            <a:chOff x="7383780" y="2788358"/>
            <a:chExt cx="216000" cy="21600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EB00288-C3A9-0C82-D48F-CFE35D55B269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B6CABC3-DFE0-B6EC-3547-B3A1F0CC30E8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103D696D-F5B5-6E5A-0F7C-045AEB797FAD}"/>
              </a:ext>
            </a:extLst>
          </p:cNvPr>
          <p:cNvSpPr txBox="1"/>
          <p:nvPr/>
        </p:nvSpPr>
        <p:spPr>
          <a:xfrm>
            <a:off x="7055486" y="3640114"/>
            <a:ext cx="147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1600" dirty="0">
                <a:solidFill>
                  <a:schemeClr val="accent1"/>
                </a:solidFill>
              </a:rPr>
              <a:t>2000</a:t>
            </a:r>
            <a:r>
              <a:rPr lang="zh-CN" altLang="en-US" sz="1600" dirty="0">
                <a:solidFill>
                  <a:schemeClr val="accent1"/>
                </a:solidFill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</a:rPr>
              <a:t>4</a:t>
            </a:r>
            <a:r>
              <a:rPr lang="zh-CN" altLang="en-US" sz="1600" dirty="0">
                <a:solidFill>
                  <a:schemeClr val="accent1"/>
                </a:solidFill>
              </a:rPr>
              <a:t>月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7C42B2A-C617-4083-1BCA-BB7D89A3E84C}"/>
              </a:ext>
            </a:extLst>
          </p:cNvPr>
          <p:cNvSpPr txBox="1"/>
          <p:nvPr/>
        </p:nvSpPr>
        <p:spPr>
          <a:xfrm>
            <a:off x="8987280" y="3568973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</a:rPr>
              <a:t>USB 2.0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CDD24F7-A75B-70DA-F6A1-9A006246C51A}"/>
              </a:ext>
            </a:extLst>
          </p:cNvPr>
          <p:cNvGrpSpPr/>
          <p:nvPr/>
        </p:nvGrpSpPr>
        <p:grpSpPr>
          <a:xfrm>
            <a:off x="8649030" y="3701391"/>
            <a:ext cx="216000" cy="216000"/>
            <a:chOff x="7383780" y="2788358"/>
            <a:chExt cx="216000" cy="2160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B5AEB4A-F322-D549-83A4-30491F5B6847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B1F75DA-9EDC-F649-F972-8CB4FED5BCF8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62D5C6C0-525D-CB15-6E36-1EC39AAF338F}"/>
              </a:ext>
            </a:extLst>
          </p:cNvPr>
          <p:cNvSpPr txBox="1"/>
          <p:nvPr/>
        </p:nvSpPr>
        <p:spPr>
          <a:xfrm>
            <a:off x="7055486" y="4141669"/>
            <a:ext cx="147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1600" dirty="0">
                <a:solidFill>
                  <a:schemeClr val="accent1"/>
                </a:solidFill>
              </a:rPr>
              <a:t>2008</a:t>
            </a:r>
            <a:r>
              <a:rPr lang="zh-CN" altLang="en-US" sz="1600" dirty="0">
                <a:solidFill>
                  <a:schemeClr val="accent1"/>
                </a:solidFill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</a:rPr>
              <a:t>11</a:t>
            </a:r>
            <a:r>
              <a:rPr lang="zh-CN" altLang="en-US" sz="1600" dirty="0">
                <a:solidFill>
                  <a:schemeClr val="accent1"/>
                </a:solidFill>
              </a:rPr>
              <a:t>月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4001700-9063-7647-F556-A1B49373F917}"/>
              </a:ext>
            </a:extLst>
          </p:cNvPr>
          <p:cNvSpPr txBox="1"/>
          <p:nvPr/>
        </p:nvSpPr>
        <p:spPr>
          <a:xfrm>
            <a:off x="8987280" y="4080587"/>
            <a:ext cx="4022283" cy="7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</a:rPr>
              <a:t>USB 3.0</a:t>
            </a:r>
          </a:p>
          <a:p>
            <a:pPr algn="just" fontAlgn="auto">
              <a:lnSpc>
                <a:spcPct val="130000"/>
              </a:lnSpc>
            </a:pPr>
            <a:r>
              <a:rPr lang="zh-CN" altLang="en-US" sz="1600" dirty="0">
                <a:solidFill>
                  <a:schemeClr val="tx2"/>
                </a:solidFill>
              </a:rPr>
              <a:t>（</a:t>
            </a:r>
            <a:r>
              <a:rPr lang="en-US" altLang="zh-CN" sz="1600" dirty="0">
                <a:solidFill>
                  <a:schemeClr val="tx2"/>
                </a:solidFill>
              </a:rPr>
              <a:t>USB 3.1 Gen1/USB 3.2 Gen1</a:t>
            </a:r>
            <a:r>
              <a:rPr lang="zh-CN" altLang="en-US" sz="1600" dirty="0">
                <a:solidFill>
                  <a:schemeClr val="tx2"/>
                </a:solidFill>
              </a:rPr>
              <a:t>）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A5FF5AB-3F65-1C5F-B2B3-9F64A89FEB00}"/>
              </a:ext>
            </a:extLst>
          </p:cNvPr>
          <p:cNvGrpSpPr/>
          <p:nvPr/>
        </p:nvGrpSpPr>
        <p:grpSpPr>
          <a:xfrm>
            <a:off x="8649030" y="4202946"/>
            <a:ext cx="216000" cy="216000"/>
            <a:chOff x="7383780" y="2788358"/>
            <a:chExt cx="216000" cy="2160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D65B725-C915-A499-9E94-32FCF5DA91FC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C938B5-6530-31BC-4FF0-86A8C910E929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CD21443E-F105-B1E2-1DDB-B28BAA9F1817}"/>
              </a:ext>
            </a:extLst>
          </p:cNvPr>
          <p:cNvSpPr txBox="1"/>
          <p:nvPr/>
        </p:nvSpPr>
        <p:spPr>
          <a:xfrm>
            <a:off x="7060566" y="4857104"/>
            <a:ext cx="147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1400" dirty="0">
                <a:solidFill>
                  <a:schemeClr val="accent1"/>
                </a:solidFill>
              </a:rPr>
              <a:t>2013</a:t>
            </a:r>
            <a:r>
              <a:rPr lang="zh-CN" altLang="en-US" sz="1400" dirty="0">
                <a:solidFill>
                  <a:schemeClr val="accent1"/>
                </a:solidFill>
              </a:rPr>
              <a:t>年</a:t>
            </a:r>
            <a:r>
              <a:rPr lang="en-US" altLang="zh-CN" sz="1400" dirty="0">
                <a:solidFill>
                  <a:schemeClr val="accent1"/>
                </a:solidFill>
              </a:rPr>
              <a:t>7</a:t>
            </a:r>
            <a:r>
              <a:rPr lang="zh-CN" altLang="en-US" sz="1400" dirty="0">
                <a:solidFill>
                  <a:schemeClr val="accent1"/>
                </a:solidFill>
              </a:rPr>
              <a:t>月</a:t>
            </a:r>
            <a:r>
              <a:rPr lang="en-US" altLang="zh-CN" sz="1400" dirty="0">
                <a:solidFill>
                  <a:schemeClr val="accent1"/>
                </a:solidFill>
              </a:rPr>
              <a:t>31</a:t>
            </a:r>
            <a:r>
              <a:rPr lang="zh-CN" altLang="en-US" sz="1400" dirty="0">
                <a:solidFill>
                  <a:schemeClr val="accent1"/>
                </a:solidFill>
              </a:rPr>
              <a:t>日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1764D47-684E-CCE7-CDA3-EBF5C11A8D5A}"/>
              </a:ext>
            </a:extLst>
          </p:cNvPr>
          <p:cNvSpPr txBox="1"/>
          <p:nvPr/>
        </p:nvSpPr>
        <p:spPr>
          <a:xfrm>
            <a:off x="8992360" y="4796022"/>
            <a:ext cx="4022283" cy="7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</a:rPr>
              <a:t>USB 3.1</a:t>
            </a:r>
          </a:p>
          <a:p>
            <a:pPr algn="just" fontAlgn="auto">
              <a:lnSpc>
                <a:spcPct val="130000"/>
              </a:lnSpc>
            </a:pPr>
            <a:r>
              <a:rPr lang="zh-CN" altLang="en-US" sz="1600" dirty="0">
                <a:solidFill>
                  <a:schemeClr val="tx2"/>
                </a:solidFill>
              </a:rPr>
              <a:t>（</a:t>
            </a:r>
            <a:r>
              <a:rPr lang="en-US" altLang="zh-CN" sz="1600" dirty="0">
                <a:solidFill>
                  <a:schemeClr val="tx2"/>
                </a:solidFill>
              </a:rPr>
              <a:t>USB 3.1 Gen2/USB 3.2 Gen2x1</a:t>
            </a:r>
            <a:r>
              <a:rPr lang="zh-CN" altLang="en-US" sz="1600" dirty="0">
                <a:solidFill>
                  <a:schemeClr val="tx2"/>
                </a:solidFill>
              </a:rPr>
              <a:t>）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21CFCA0-C693-CE0C-AE91-3E22E78A4B57}"/>
              </a:ext>
            </a:extLst>
          </p:cNvPr>
          <p:cNvGrpSpPr/>
          <p:nvPr/>
        </p:nvGrpSpPr>
        <p:grpSpPr>
          <a:xfrm>
            <a:off x="8654110" y="4918381"/>
            <a:ext cx="216000" cy="216000"/>
            <a:chOff x="7383780" y="2788358"/>
            <a:chExt cx="216000" cy="216000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2E825F6-6AF5-F9A3-9DC5-22CEB6A39284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3D9C6EAD-A592-EF44-20A7-2B6676503571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34BC9378-E6C2-7AEE-38D6-4D98C2CCD4B8}"/>
              </a:ext>
            </a:extLst>
          </p:cNvPr>
          <p:cNvSpPr txBox="1"/>
          <p:nvPr/>
        </p:nvSpPr>
        <p:spPr>
          <a:xfrm>
            <a:off x="8987280" y="5494518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</a:rPr>
              <a:t>USB 3.2</a:t>
            </a:r>
            <a:r>
              <a:rPr lang="zh-CN" altLang="en-US" sz="1600" dirty="0">
                <a:solidFill>
                  <a:schemeClr val="tx2"/>
                </a:solidFill>
              </a:rPr>
              <a:t>（</a:t>
            </a:r>
            <a:r>
              <a:rPr lang="en-US" altLang="zh-CN" sz="1600" dirty="0">
                <a:solidFill>
                  <a:schemeClr val="tx2"/>
                </a:solidFill>
              </a:rPr>
              <a:t>USB 3.2 Gen2x2</a:t>
            </a:r>
            <a:r>
              <a:rPr lang="zh-CN" altLang="en-US" sz="1600" dirty="0">
                <a:solidFill>
                  <a:schemeClr val="tx2"/>
                </a:solidFill>
              </a:rPr>
              <a:t>）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EF4031F-282B-9494-34A3-3ED413B77AC8}"/>
              </a:ext>
            </a:extLst>
          </p:cNvPr>
          <p:cNvGrpSpPr/>
          <p:nvPr/>
        </p:nvGrpSpPr>
        <p:grpSpPr>
          <a:xfrm>
            <a:off x="8649030" y="5616877"/>
            <a:ext cx="216000" cy="216000"/>
            <a:chOff x="7383780" y="2788358"/>
            <a:chExt cx="216000" cy="21600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C38FF226-047C-3227-54E5-91656B339208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AB29EA0-5469-5E60-7A2F-B3AF468FEE01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281AF495-8EA8-61AF-26A4-F31C092EF538}"/>
              </a:ext>
            </a:extLst>
          </p:cNvPr>
          <p:cNvSpPr txBox="1"/>
          <p:nvPr/>
        </p:nvSpPr>
        <p:spPr>
          <a:xfrm>
            <a:off x="7055486" y="6055230"/>
            <a:ext cx="147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1400" dirty="0">
                <a:solidFill>
                  <a:schemeClr val="accent1"/>
                </a:solidFill>
              </a:rPr>
              <a:t>2019</a:t>
            </a:r>
            <a:r>
              <a:rPr lang="zh-CN" altLang="en-US" sz="1400" dirty="0">
                <a:solidFill>
                  <a:schemeClr val="accent1"/>
                </a:solidFill>
              </a:rPr>
              <a:t>年</a:t>
            </a:r>
            <a:r>
              <a:rPr lang="en-US" altLang="zh-CN" sz="1400" dirty="0">
                <a:solidFill>
                  <a:schemeClr val="accent1"/>
                </a:solidFill>
              </a:rPr>
              <a:t>9</a:t>
            </a:r>
            <a:r>
              <a:rPr lang="zh-CN" altLang="en-US" sz="1400" dirty="0">
                <a:solidFill>
                  <a:schemeClr val="accent1"/>
                </a:solidFill>
              </a:rPr>
              <a:t>月</a:t>
            </a:r>
            <a:r>
              <a:rPr lang="en-US" altLang="zh-CN" sz="1400" dirty="0">
                <a:solidFill>
                  <a:schemeClr val="accent1"/>
                </a:solidFill>
              </a:rPr>
              <a:t>3</a:t>
            </a:r>
            <a:r>
              <a:rPr lang="zh-CN" altLang="en-US" sz="1400" dirty="0">
                <a:solidFill>
                  <a:schemeClr val="accent1"/>
                </a:solidFill>
              </a:rPr>
              <a:t>日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11FEB7C-DEDD-B4EC-5CDF-5035CE28BC47}"/>
              </a:ext>
            </a:extLst>
          </p:cNvPr>
          <p:cNvSpPr txBox="1"/>
          <p:nvPr/>
        </p:nvSpPr>
        <p:spPr>
          <a:xfrm>
            <a:off x="8987280" y="5984089"/>
            <a:ext cx="402228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</a:rPr>
              <a:t>USB4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AC1891C-5CA3-B1A1-8CF2-2B1AF55A8EF5}"/>
              </a:ext>
            </a:extLst>
          </p:cNvPr>
          <p:cNvGrpSpPr/>
          <p:nvPr/>
        </p:nvGrpSpPr>
        <p:grpSpPr>
          <a:xfrm>
            <a:off x="8649030" y="6116507"/>
            <a:ext cx="216000" cy="216000"/>
            <a:chOff x="7383780" y="2788358"/>
            <a:chExt cx="216000" cy="216000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1D00A2D-C494-2ED8-119E-82E61AB4E579}"/>
                </a:ext>
              </a:extLst>
            </p:cNvPr>
            <p:cNvSpPr/>
            <p:nvPr/>
          </p:nvSpPr>
          <p:spPr>
            <a:xfrm>
              <a:off x="7383780" y="2788358"/>
              <a:ext cx="216000" cy="216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E9234D34-8784-6355-58A8-4238BC9AA763}"/>
                </a:ext>
              </a:extLst>
            </p:cNvPr>
            <p:cNvSpPr/>
            <p:nvPr/>
          </p:nvSpPr>
          <p:spPr>
            <a:xfrm>
              <a:off x="7437780" y="2842358"/>
              <a:ext cx="108000" cy="1080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416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129">
        <p159:morph option="byObject"/>
      </p:transition>
    </mc:Choice>
    <mc:Fallback xmlns="">
      <p:transition spd="slow" advTm="181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9" grpId="0"/>
      <p:bldP spid="30" grpId="0"/>
      <p:bldP spid="31" grpId="0"/>
      <p:bldP spid="37" grpId="0"/>
      <p:bldP spid="38" grpId="0"/>
      <p:bldP spid="48" grpId="0"/>
      <p:bldP spid="49" grpId="0"/>
      <p:bldP spid="53" grpId="0"/>
      <p:bldP spid="54" grpId="0"/>
      <p:bldP spid="58" grpId="0"/>
      <p:bldP spid="59" grpId="0"/>
      <p:bldP spid="75" grpId="0"/>
      <p:bldP spid="79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955C8-72F1-4513-A790-FCA123667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162" y="2999597"/>
            <a:ext cx="3568890" cy="16486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/>
              <a:t>USB</a:t>
            </a:r>
            <a:r>
              <a:rPr lang="zh-CN" altLang="en-US" dirty="0"/>
              <a:t>从接入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dirty="0"/>
              <a:t>到使用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32A80-2D64-495D-91A6-ADCF0B310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71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34">
        <p159:morph option="byObject"/>
      </p:transition>
    </mc:Choice>
    <mc:Fallback xmlns="">
      <p:transition spd="slow" advTm="503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96A8BFB-1943-A4A9-1AB8-D9CB0F7F094B}"/>
              </a:ext>
            </a:extLst>
          </p:cNvPr>
          <p:cNvSpPr txBox="1"/>
          <p:nvPr/>
        </p:nvSpPr>
        <p:spPr>
          <a:xfrm>
            <a:off x="515935" y="2586839"/>
            <a:ext cx="10355265" cy="266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342900" indent="-3429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3200" dirty="0"/>
              <a:t>主机</a:t>
            </a:r>
            <a:r>
              <a:rPr lang="zh-CN" altLang="en-US" sz="3200" b="1" dirty="0"/>
              <a:t>发现</a:t>
            </a:r>
            <a:r>
              <a:rPr lang="en-US" altLang="zh-CN" sz="3200" dirty="0"/>
              <a:t>USB</a:t>
            </a:r>
            <a:r>
              <a:rPr lang="zh-CN" altLang="en-US" sz="3200" dirty="0"/>
              <a:t>设备接入后，开始</a:t>
            </a:r>
            <a:r>
              <a:rPr lang="zh-CN" altLang="en-US" sz="3200" b="1" dirty="0"/>
              <a:t>识别</a:t>
            </a:r>
            <a:r>
              <a:rPr lang="zh-CN" altLang="en-US" sz="3200" dirty="0"/>
              <a:t>该设备，成功识别后就可以使用设备的功能了。</a:t>
            </a:r>
          </a:p>
          <a:p>
            <a:pPr marL="342900" indent="-3429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3200" dirty="0"/>
              <a:t>其中，发现</a:t>
            </a:r>
            <a:r>
              <a:rPr lang="en-US" altLang="zh-CN" sz="3200" dirty="0"/>
              <a:t>USB</a:t>
            </a:r>
            <a:r>
              <a:rPr lang="zh-CN" altLang="en-US" sz="3200" dirty="0"/>
              <a:t>设备接入</a:t>
            </a:r>
            <a:r>
              <a:rPr lang="en-US" altLang="zh-CN" sz="3200" dirty="0"/>
              <a:t>/</a:t>
            </a:r>
            <a:r>
              <a:rPr lang="zh-CN" altLang="en-US" sz="3200" dirty="0"/>
              <a:t>拔出的过程称为</a:t>
            </a:r>
            <a:r>
              <a:rPr lang="en-US" altLang="zh-CN" sz="3200" dirty="0"/>
              <a:t>USB</a:t>
            </a:r>
            <a:r>
              <a:rPr lang="zh-CN" altLang="en-US" sz="3200" b="1" dirty="0"/>
              <a:t>拔插</a:t>
            </a:r>
            <a:r>
              <a:rPr lang="zh-CN" altLang="en-US" sz="3200" dirty="0"/>
              <a:t>，识别</a:t>
            </a:r>
            <a:r>
              <a:rPr lang="en-US" altLang="zh-CN" sz="3200" dirty="0"/>
              <a:t>USB</a:t>
            </a:r>
            <a:r>
              <a:rPr lang="zh-CN" altLang="en-US" sz="3200" dirty="0"/>
              <a:t>设备的过程称为</a:t>
            </a:r>
            <a:r>
              <a:rPr lang="zh-CN" altLang="en-US" sz="3200" b="1" dirty="0"/>
              <a:t>枚举</a:t>
            </a:r>
            <a:r>
              <a:rPr lang="zh-CN" altLang="en-US" sz="3200" dirty="0"/>
              <a:t>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从接入到使用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F8508-0DE0-497B-9504-BAD1137F4481}"/>
              </a:ext>
            </a:extLst>
          </p:cNvPr>
          <p:cNvSpPr txBox="1"/>
          <p:nvPr/>
        </p:nvSpPr>
        <p:spPr>
          <a:xfrm>
            <a:off x="515938" y="1455075"/>
            <a:ext cx="4528010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从接入到使用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554B213-6C2A-46DC-BA14-DD8FA5B31B9C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1571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339">
        <p159:morph option="byObject"/>
      </p:transition>
    </mc:Choice>
    <mc:Fallback xmlns="">
      <p:transition spd="slow" advTm="223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从接入到使用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F8508-0DE0-497B-9504-BAD1137F4481}"/>
              </a:ext>
            </a:extLst>
          </p:cNvPr>
          <p:cNvSpPr txBox="1"/>
          <p:nvPr/>
        </p:nvSpPr>
        <p:spPr>
          <a:xfrm>
            <a:off x="515937" y="1455075"/>
            <a:ext cx="5969529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设备接入检测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554B213-6C2A-46DC-BA14-DD8FA5B31B9C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1AA7742-54E0-E491-354C-785E0D388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37" y="2991891"/>
            <a:ext cx="7934325" cy="31242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9ADA6F3-EB77-03B0-FE7F-8AA61C4EE182}"/>
              </a:ext>
            </a:extLst>
          </p:cNvPr>
          <p:cNvSpPr txBox="1"/>
          <p:nvPr/>
        </p:nvSpPr>
        <p:spPr>
          <a:xfrm>
            <a:off x="7742381" y="2799722"/>
            <a:ext cx="1173847" cy="7517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6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主机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9E2FFB-D7EE-7A8A-245A-5A58DE6FEDE1}"/>
              </a:ext>
            </a:extLst>
          </p:cNvPr>
          <p:cNvSpPr txBox="1"/>
          <p:nvPr/>
        </p:nvSpPr>
        <p:spPr>
          <a:xfrm>
            <a:off x="2371514" y="2799722"/>
            <a:ext cx="2078106" cy="7517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6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36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设备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95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5">
        <p159:morph option="byObject"/>
      </p:transition>
    </mc:Choice>
    <mc:Fallback xmlns="">
      <p:transition spd="slow" advTm="6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从接入到使用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F8508-0DE0-497B-9504-BAD1137F4481}"/>
              </a:ext>
            </a:extLst>
          </p:cNvPr>
          <p:cNvSpPr txBox="1"/>
          <p:nvPr/>
        </p:nvSpPr>
        <p:spPr>
          <a:xfrm>
            <a:off x="515938" y="1455075"/>
            <a:ext cx="5266444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设备接入检测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554B213-6C2A-46DC-BA14-DD8FA5B31B9C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4A104EC-1B86-AEE1-A3F7-3A59CD618551}"/>
              </a:ext>
            </a:extLst>
          </p:cNvPr>
          <p:cNvSpPr txBox="1"/>
          <p:nvPr/>
        </p:nvSpPr>
        <p:spPr>
          <a:xfrm>
            <a:off x="918367" y="2359736"/>
            <a:ext cx="10355265" cy="389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457200" indent="-457200" algn="l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3200" dirty="0"/>
              <a:t>USB</a:t>
            </a:r>
            <a:r>
              <a:rPr lang="zh-CN" altLang="en-US" sz="3200" dirty="0"/>
              <a:t>设备的类型</a:t>
            </a:r>
            <a:r>
              <a:rPr lang="zh-CN" altLang="en-US" sz="3200"/>
              <a:t>非常多，常见</a:t>
            </a:r>
            <a:r>
              <a:rPr lang="zh-CN" altLang="en-US" sz="3200" dirty="0"/>
              <a:t>的有鼠标、键盘、游戏手柄等</a:t>
            </a:r>
            <a:r>
              <a:rPr lang="en-US" altLang="zh-CN" sz="3200" dirty="0"/>
              <a:t>USB HID</a:t>
            </a:r>
            <a:r>
              <a:rPr lang="zh-CN" altLang="en-US" sz="3200" dirty="0"/>
              <a:t>（</a:t>
            </a:r>
            <a:r>
              <a:rPr lang="en-US" altLang="zh-CN" sz="3200" dirty="0"/>
              <a:t>Human Interface Device</a:t>
            </a:r>
            <a:r>
              <a:rPr lang="zh-CN" altLang="en-US" sz="3200"/>
              <a:t>）设备，串口</a:t>
            </a:r>
            <a:r>
              <a:rPr lang="zh-CN" altLang="en-US" sz="3200" dirty="0"/>
              <a:t>调试的</a:t>
            </a:r>
            <a:r>
              <a:rPr lang="en-US" altLang="zh-CN" sz="3200" dirty="0"/>
              <a:t>CDC</a:t>
            </a:r>
            <a:r>
              <a:rPr lang="zh-CN" altLang="en-US" sz="3200" dirty="0"/>
              <a:t>（</a:t>
            </a:r>
            <a:r>
              <a:rPr lang="en-US" altLang="zh-CN" sz="3200" dirty="0"/>
              <a:t>Communication Device Class</a:t>
            </a:r>
            <a:r>
              <a:rPr lang="zh-CN" altLang="en-US" sz="3200"/>
              <a:t>）设备，</a:t>
            </a:r>
            <a:r>
              <a:rPr lang="en-US" altLang="zh-CN" sz="3200"/>
              <a:t>User</a:t>
            </a:r>
            <a:r>
              <a:rPr lang="zh-CN" altLang="en-US" sz="3200" dirty="0"/>
              <a:t>自定义传输内容的</a:t>
            </a:r>
            <a:r>
              <a:rPr lang="en-US" altLang="zh-CN" sz="3200" dirty="0"/>
              <a:t>WINUSB</a:t>
            </a:r>
            <a:r>
              <a:rPr lang="zh-CN" altLang="en-US" sz="3200" dirty="0"/>
              <a:t>设备等。</a:t>
            </a:r>
            <a:endParaRPr lang="en-US" altLang="zh-CN" sz="3200" dirty="0"/>
          </a:p>
          <a:p>
            <a:pPr marL="457200" indent="-457200" algn="l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3200" dirty="0"/>
              <a:t>那么对于新接入的</a:t>
            </a:r>
            <a:r>
              <a:rPr lang="en-US" altLang="zh-CN" sz="3200"/>
              <a:t>USB</a:t>
            </a:r>
            <a:r>
              <a:rPr lang="zh-CN" altLang="en-US" sz="3200"/>
              <a:t>设备，主机</a:t>
            </a:r>
            <a:r>
              <a:rPr lang="zh-CN" altLang="en-US" sz="3200" dirty="0"/>
              <a:t>如何区分它属于哪种类型呢？</a:t>
            </a:r>
            <a:r>
              <a:rPr lang="en-US" altLang="zh-CN" sz="3200" dirty="0"/>
              <a:t>——</a:t>
            </a:r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描述符集合</a:t>
            </a:r>
            <a:r>
              <a:rPr lang="en-US" altLang="zh-CN" sz="3200" dirty="0" err="1"/>
              <a:t>（Descriptor</a:t>
            </a:r>
            <a:r>
              <a:rPr lang="en-US" altLang="zh-CN" sz="3200" dirty="0"/>
              <a:t> Collection）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385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889">
        <p159:morph option="byObject"/>
      </p:transition>
    </mc:Choice>
    <mc:Fallback xmlns="">
      <p:transition spd="slow" advTm="478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从接入到使用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F8508-0DE0-497B-9504-BAD1137F4481}"/>
              </a:ext>
            </a:extLst>
          </p:cNvPr>
          <p:cNvSpPr txBox="1"/>
          <p:nvPr/>
        </p:nvSpPr>
        <p:spPr>
          <a:xfrm>
            <a:off x="515937" y="1455075"/>
            <a:ext cx="5969529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设备接入检测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554B213-6C2A-46DC-BA14-DD8FA5B31B9C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6E15491-8250-C259-A400-6AE3567C8DE8}"/>
              </a:ext>
            </a:extLst>
          </p:cNvPr>
          <p:cNvSpPr txBox="1"/>
          <p:nvPr/>
        </p:nvSpPr>
        <p:spPr>
          <a:xfrm>
            <a:off x="515937" y="2270040"/>
            <a:ext cx="11070063" cy="374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457200" indent="-457200" algn="l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USB</a:t>
            </a:r>
            <a:r>
              <a:rPr lang="zh-CN" altLang="en-US" sz="2800" dirty="0"/>
              <a:t>设备中的</a:t>
            </a:r>
            <a:r>
              <a:rPr lang="en-US" altLang="zh-CN" sz="2800" dirty="0"/>
              <a:t>MCU (</a:t>
            </a:r>
            <a:r>
              <a:rPr lang="zh-CN" altLang="en-US" sz="2800" dirty="0"/>
              <a:t>微控制器</a:t>
            </a:r>
            <a:r>
              <a:rPr lang="en-US" altLang="zh-CN" sz="2800" dirty="0"/>
              <a:t>)</a:t>
            </a:r>
            <a:r>
              <a:rPr lang="zh-CN" altLang="en-US" sz="2800" dirty="0"/>
              <a:t>就会完成上电复位及其他初始化操作。</a:t>
            </a:r>
            <a:endParaRPr lang="en-US" altLang="zh-CN" sz="2800" dirty="0"/>
          </a:p>
          <a:p>
            <a:pPr marL="457200" indent="-457200" algn="l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/>
              <a:t>主机发出一个至少</a:t>
            </a:r>
            <a:r>
              <a:rPr lang="en-US" altLang="zh-CN" sz="2800" dirty="0"/>
              <a:t>10 </a:t>
            </a:r>
            <a:r>
              <a:rPr lang="en-US" altLang="zh-CN" sz="2800" dirty="0" err="1"/>
              <a:t>ms</a:t>
            </a:r>
            <a:r>
              <a:rPr lang="zh-CN" altLang="en-US" sz="2800" dirty="0"/>
              <a:t>长的总线复位信号给外设，复位信号结束后，端口使能。</a:t>
            </a:r>
            <a:endParaRPr lang="en-US" altLang="zh-CN" sz="2800" dirty="0"/>
          </a:p>
          <a:p>
            <a:pPr marL="457200" indent="-457200" algn="l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/>
              <a:t>未安装驱动程序时，主机提取固件程序中设备描述表，然后设置</a:t>
            </a:r>
            <a:r>
              <a:rPr lang="en-US" altLang="zh-CN" sz="2800" dirty="0"/>
              <a:t>USB</a:t>
            </a:r>
            <a:r>
              <a:rPr lang="zh-CN" altLang="en-US" sz="2800" dirty="0"/>
              <a:t>地址，启动驱动程序。</a:t>
            </a:r>
            <a:endParaRPr lang="en-US" altLang="zh-CN" sz="2800" dirty="0"/>
          </a:p>
          <a:p>
            <a:pPr marL="457200" indent="-457200" algn="l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/>
              <a:t>设置</a:t>
            </a:r>
            <a:r>
              <a:rPr lang="en-US" altLang="zh-CN" sz="2800" dirty="0"/>
              <a:t>USB</a:t>
            </a:r>
            <a:r>
              <a:rPr lang="zh-CN" altLang="en-US" sz="2800" dirty="0"/>
              <a:t>地址后，进行主机客户驱动与设备初始化。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914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9">
        <p159:morph option="byObject"/>
      </p:transition>
    </mc:Choice>
    <mc:Fallback xmlns="">
      <p:transition spd="slow" advTm="30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从接入到使用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F8508-0DE0-497B-9504-BAD1137F4481}"/>
              </a:ext>
            </a:extLst>
          </p:cNvPr>
          <p:cNvSpPr txBox="1"/>
          <p:nvPr/>
        </p:nvSpPr>
        <p:spPr>
          <a:xfrm>
            <a:off x="515938" y="1455075"/>
            <a:ext cx="5266444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设备的启动流程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554B213-6C2A-46DC-BA14-DD8FA5B31B9C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4A104EC-1B86-AEE1-A3F7-3A59CD618551}"/>
              </a:ext>
            </a:extLst>
          </p:cNvPr>
          <p:cNvSpPr txBox="1"/>
          <p:nvPr/>
        </p:nvSpPr>
        <p:spPr>
          <a:xfrm>
            <a:off x="515938" y="1987015"/>
            <a:ext cx="10980000" cy="460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zh-CN" b="1" dirty="0"/>
              <a:t>(1) USB</a:t>
            </a:r>
            <a:r>
              <a:rPr lang="zh-CN" altLang="en-US" b="1" dirty="0"/>
              <a:t>设备接入</a:t>
            </a:r>
            <a:r>
              <a:rPr lang="en-US" altLang="zh-CN" b="1" dirty="0"/>
              <a:t>USB</a:t>
            </a:r>
            <a:r>
              <a:rPr lang="zh-CN" altLang="en-US" b="1" dirty="0"/>
              <a:t>口，发出连接</a:t>
            </a:r>
            <a:r>
              <a:rPr lang="en-US" altLang="zh-CN" b="1" dirty="0"/>
              <a:t>USB</a:t>
            </a:r>
            <a:r>
              <a:rPr lang="zh-CN" altLang="en-US" b="1" dirty="0"/>
              <a:t>命令</a:t>
            </a:r>
            <a:r>
              <a:rPr lang="en-US" altLang="zh-CN" b="1" dirty="0"/>
              <a:t>;</a:t>
            </a: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zh-CN" b="1" dirty="0"/>
              <a:t>(2) </a:t>
            </a:r>
            <a:r>
              <a:rPr lang="zh-CN" altLang="en-US" b="1" dirty="0"/>
              <a:t>主机发出读取</a:t>
            </a:r>
            <a:r>
              <a:rPr lang="en-US" altLang="zh-CN" b="1" dirty="0"/>
              <a:t>USB</a:t>
            </a:r>
            <a:r>
              <a:rPr lang="zh-CN" altLang="en-US" b="1" dirty="0"/>
              <a:t>设备描述符的命令</a:t>
            </a:r>
            <a:r>
              <a:rPr lang="en-US" altLang="zh-CN" b="1" dirty="0"/>
              <a:t>;</a:t>
            </a: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zh-CN" b="1" dirty="0"/>
              <a:t>(3) </a:t>
            </a:r>
            <a:r>
              <a:rPr lang="zh-CN" altLang="en-US" b="1" dirty="0"/>
              <a:t>主机根据设备描述符一供应商</a:t>
            </a:r>
            <a:r>
              <a:rPr lang="en-US" altLang="zh-CN" b="1" dirty="0"/>
              <a:t>ID</a:t>
            </a:r>
            <a:r>
              <a:rPr lang="zh-CN" altLang="en-US" b="1" dirty="0"/>
              <a:t>、产品</a:t>
            </a:r>
            <a:r>
              <a:rPr lang="en-US" altLang="zh-CN" b="1" dirty="0"/>
              <a:t>ID</a:t>
            </a:r>
            <a:r>
              <a:rPr lang="zh-CN" altLang="en-US" b="1" dirty="0"/>
              <a:t>、启动相应设备驱动程序</a:t>
            </a:r>
            <a:r>
              <a:rPr lang="en-US" altLang="zh-CN" b="1" dirty="0"/>
              <a:t>;</a:t>
            </a: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zh-CN" b="1" dirty="0"/>
              <a:t>(4) </a:t>
            </a:r>
            <a:r>
              <a:rPr lang="zh-CN" altLang="en-US" b="1" dirty="0"/>
              <a:t>设备驱动程序初始化</a:t>
            </a:r>
            <a:r>
              <a:rPr lang="en-US" altLang="zh-CN" b="1" dirty="0"/>
              <a:t>USB</a:t>
            </a:r>
            <a:r>
              <a:rPr lang="zh-CN" altLang="en-US" b="1" dirty="0"/>
              <a:t>设备</a:t>
            </a:r>
            <a:r>
              <a:rPr lang="en-US" altLang="zh-CN" b="1" dirty="0"/>
              <a:t>:</a:t>
            </a:r>
          </a:p>
          <a:p>
            <a:pPr lvl="1">
              <a:lnSpc>
                <a:spcPct val="125000"/>
              </a:lnSpc>
              <a:spcBef>
                <a:spcPts val="1200"/>
              </a:spcBef>
            </a:pPr>
            <a:r>
              <a:rPr lang="en-US" altLang="zh-CN" sz="2000" b="1" dirty="0">
                <a:solidFill>
                  <a:schemeClr val="tx2"/>
                </a:solidFill>
              </a:rPr>
              <a:t>① </a:t>
            </a:r>
            <a:r>
              <a:rPr lang="zh-CN" altLang="en-US" sz="2000" b="1" dirty="0">
                <a:solidFill>
                  <a:schemeClr val="tx2"/>
                </a:solidFill>
              </a:rPr>
              <a:t>读设备描述符</a:t>
            </a:r>
            <a:r>
              <a:rPr lang="en-US" altLang="zh-CN" sz="2000" b="1" dirty="0">
                <a:solidFill>
                  <a:schemeClr val="tx2"/>
                </a:solidFill>
              </a:rPr>
              <a:t>;</a:t>
            </a:r>
          </a:p>
          <a:p>
            <a:pPr lvl="1">
              <a:lnSpc>
                <a:spcPct val="125000"/>
              </a:lnSpc>
              <a:spcBef>
                <a:spcPts val="1200"/>
              </a:spcBef>
            </a:pPr>
            <a:r>
              <a:rPr lang="en-US" altLang="zh-CN" sz="2000" b="1" dirty="0">
                <a:solidFill>
                  <a:schemeClr val="tx2"/>
                </a:solidFill>
              </a:rPr>
              <a:t>② </a:t>
            </a:r>
            <a:r>
              <a:rPr lang="zh-CN" altLang="en-US" sz="2000" b="1" dirty="0">
                <a:solidFill>
                  <a:schemeClr val="tx2"/>
                </a:solidFill>
              </a:rPr>
              <a:t>读配置描述符</a:t>
            </a:r>
            <a:r>
              <a:rPr lang="en-US" altLang="zh-CN" sz="2000" b="1" dirty="0">
                <a:solidFill>
                  <a:schemeClr val="tx2"/>
                </a:solidFill>
              </a:rPr>
              <a:t>;</a:t>
            </a:r>
          </a:p>
          <a:p>
            <a:pPr lvl="1">
              <a:lnSpc>
                <a:spcPct val="125000"/>
              </a:lnSpc>
              <a:spcBef>
                <a:spcPts val="1200"/>
              </a:spcBef>
            </a:pPr>
            <a:r>
              <a:rPr lang="en-US" altLang="zh-CN" sz="2000" b="1" dirty="0">
                <a:solidFill>
                  <a:schemeClr val="tx2"/>
                </a:solidFill>
              </a:rPr>
              <a:t>③ </a:t>
            </a:r>
            <a:r>
              <a:rPr lang="zh-CN" altLang="en-US" sz="2000" b="1" dirty="0">
                <a:solidFill>
                  <a:schemeClr val="tx2"/>
                </a:solidFill>
              </a:rPr>
              <a:t>选择接口，端点</a:t>
            </a:r>
            <a:r>
              <a:rPr lang="en-US" altLang="zh-CN" sz="2000" b="1" dirty="0">
                <a:solidFill>
                  <a:schemeClr val="tx2"/>
                </a:solidFill>
              </a:rPr>
              <a:t>(</a:t>
            </a:r>
            <a:r>
              <a:rPr lang="zh-CN" altLang="en-US" sz="2000" b="1" dirty="0">
                <a:solidFill>
                  <a:schemeClr val="tx2"/>
                </a:solidFill>
              </a:rPr>
              <a:t>管道</a:t>
            </a:r>
            <a:r>
              <a:rPr lang="en-US" altLang="zh-CN" sz="2000" b="1" dirty="0">
                <a:solidFill>
                  <a:schemeClr val="tx2"/>
                </a:solidFill>
              </a:rPr>
              <a:t>)</a:t>
            </a:r>
            <a:r>
              <a:rPr lang="zh-CN" altLang="en-US" sz="2000" b="1" dirty="0">
                <a:solidFill>
                  <a:schemeClr val="tx2"/>
                </a:solidFill>
              </a:rPr>
              <a:t>，确定传输方式。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zh-CN" b="1" dirty="0"/>
              <a:t>    </a:t>
            </a:r>
            <a:r>
              <a:rPr lang="zh-CN" altLang="en-US" b="1" dirty="0"/>
              <a:t>之后，主机分配给外设一个单独地址，地址是动态分配的，各次可能不同。在分配完地址之后，对设备进行初始化，初始化完成以后，就可以对设备进行</a:t>
            </a:r>
            <a:r>
              <a:rPr lang="en-US" altLang="zh-CN" b="1" dirty="0"/>
              <a:t>I/O</a:t>
            </a:r>
            <a:r>
              <a:rPr lang="zh-CN" altLang="en-US" b="1" dirty="0"/>
              <a:t>操作了。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486345-D9A1-5262-5E2B-8FEEF7F0E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1" t="5215" r="-1"/>
          <a:stretch/>
        </p:blipFill>
        <p:spPr>
          <a:xfrm>
            <a:off x="8570679" y="2902448"/>
            <a:ext cx="3508150" cy="23844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94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1">
        <p159:morph option="byObject"/>
      </p:transition>
    </mc:Choice>
    <mc:Fallback xmlns="">
      <p:transition spd="slow" advTm="5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从接入到使用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F8508-0DE0-497B-9504-BAD1137F4481}"/>
              </a:ext>
            </a:extLst>
          </p:cNvPr>
          <p:cNvSpPr txBox="1"/>
          <p:nvPr/>
        </p:nvSpPr>
        <p:spPr>
          <a:xfrm>
            <a:off x="515938" y="1455075"/>
            <a:ext cx="5266444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40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设备的数据传输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554B213-6C2A-46DC-BA14-DD8FA5B31B9C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4A104EC-1B86-AEE1-A3F7-3A59CD618551}"/>
              </a:ext>
            </a:extLst>
          </p:cNvPr>
          <p:cNvSpPr txBox="1"/>
          <p:nvPr/>
        </p:nvSpPr>
        <p:spPr>
          <a:xfrm>
            <a:off x="515938" y="2309027"/>
            <a:ext cx="11331615" cy="414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zh-CN" altLang="en-US" b="1" dirty="0"/>
              <a:t>针对设备对系统资源需求的不同，在</a:t>
            </a:r>
            <a:r>
              <a:rPr lang="en-US" altLang="zh-CN" b="1" dirty="0"/>
              <a:t>USB</a:t>
            </a:r>
            <a:r>
              <a:rPr lang="zh-CN" altLang="en-US" b="1" dirty="0"/>
              <a:t>规范中规定了</a:t>
            </a:r>
            <a:r>
              <a:rPr lang="en-US" altLang="zh-CN" b="1" dirty="0"/>
              <a:t>4</a:t>
            </a:r>
            <a:r>
              <a:rPr lang="zh-CN" altLang="en-US" b="1" dirty="0"/>
              <a:t>种不同的数据传输方式</a:t>
            </a:r>
            <a:endParaRPr lang="en-US" altLang="zh-CN" b="1" dirty="0"/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zh-CN" b="1" dirty="0"/>
              <a:t>(1) </a:t>
            </a:r>
            <a:r>
              <a:rPr lang="zh-CN" altLang="en-US" b="1" dirty="0"/>
              <a:t>等时传输方式。该方式用来连接需要连续传输，且对数据的正确性要求不高而对时间极为敏感的外部设备，特点是以固定的传输速率，连续不断地在主机与</a:t>
            </a:r>
            <a:r>
              <a:rPr lang="en-US" altLang="zh-CN" b="1" dirty="0"/>
              <a:t>USB</a:t>
            </a:r>
            <a:r>
              <a:rPr lang="zh-CN" altLang="en-US" b="1" dirty="0"/>
              <a:t>设备之间传输数据，在传送数据发生错误时，</a:t>
            </a:r>
            <a:r>
              <a:rPr lang="en-US" altLang="zh-CN" b="1" dirty="0"/>
              <a:t>USB</a:t>
            </a:r>
            <a:r>
              <a:rPr lang="zh-CN" altLang="en-US" b="1" dirty="0"/>
              <a:t>并不处理这些错误，而是继续传送新的数据。</a:t>
            </a:r>
            <a:endParaRPr lang="en-US" altLang="zh-CN" b="1" dirty="0"/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zh-CN" b="1" dirty="0"/>
              <a:t>(2) </a:t>
            </a:r>
            <a:r>
              <a:rPr lang="zh-CN" altLang="en-US" b="1" dirty="0"/>
              <a:t>中断传输方式。该方式传送的数据量很小，但这些数据需要及时处理，以达到实时效果。</a:t>
            </a:r>
            <a:endParaRPr lang="en-US" altLang="zh-CN" b="1" dirty="0"/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zh-CN" b="1" dirty="0"/>
              <a:t>(3) </a:t>
            </a:r>
            <a:r>
              <a:rPr lang="zh-CN" altLang="en-US" b="1" dirty="0"/>
              <a:t>控制传输方式。该方式用来处理主机面向</a:t>
            </a:r>
            <a:r>
              <a:rPr lang="en-US" altLang="zh-CN" b="1" dirty="0"/>
              <a:t>USB</a:t>
            </a:r>
            <a:r>
              <a:rPr lang="zh-CN" altLang="en-US" b="1" dirty="0"/>
              <a:t>设备的数据传输，同时夹杂着一些操作命令。包括设备控制指令、设备状态查询及确认命令。当</a:t>
            </a:r>
            <a:r>
              <a:rPr lang="en-US" altLang="zh-CN" b="1" dirty="0"/>
              <a:t>USB</a:t>
            </a:r>
            <a:r>
              <a:rPr lang="zh-CN" altLang="en-US" b="1" dirty="0"/>
              <a:t>设备收到这些数据和命令后，将依据先进先出的原则按队列方式处理到达的数据。</a:t>
            </a:r>
            <a:endParaRPr lang="en-US" altLang="zh-CN" b="1" dirty="0"/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zh-CN" b="1" dirty="0"/>
              <a:t>(</a:t>
            </a:r>
            <a:r>
              <a:rPr lang="en-US" altLang="zh-CN" b="1"/>
              <a:t>4) </a:t>
            </a:r>
            <a:r>
              <a:rPr lang="zh-CN" altLang="en-US" b="1"/>
              <a:t>批</a:t>
            </a:r>
            <a:r>
              <a:rPr lang="zh-CN" altLang="en-US" b="1" dirty="0"/>
              <a:t>传输方式，该方式用来大量传输数据，且要求正确无误。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24CA6-A840-8436-1B13-AF3FF84C9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0" b="2723"/>
          <a:stretch/>
        </p:blipFill>
        <p:spPr bwMode="auto">
          <a:xfrm>
            <a:off x="4984367" y="60037"/>
            <a:ext cx="1596030" cy="186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A1BEB5-6484-9093-26CA-88A3C02DC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11018" r="8056" b="9629"/>
          <a:stretch/>
        </p:blipFill>
        <p:spPr bwMode="auto">
          <a:xfrm>
            <a:off x="6919023" y="60036"/>
            <a:ext cx="2011294" cy="189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9AC847-956B-0AFA-3991-7AA8CE693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4" b="29027"/>
          <a:stretch/>
        </p:blipFill>
        <p:spPr bwMode="auto">
          <a:xfrm>
            <a:off x="4588573" y="554475"/>
            <a:ext cx="46609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11FBB79-D6AA-AD55-84A5-E11800F9E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12988" r="4315" b="11984"/>
          <a:stretch/>
        </p:blipFill>
        <p:spPr bwMode="auto">
          <a:xfrm>
            <a:off x="5740479" y="18696"/>
            <a:ext cx="2357088" cy="190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8175BD-4605-9120-8F74-E16193508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709" y="27749"/>
            <a:ext cx="2573813" cy="1889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3D7AD9-5F53-257A-5455-5EE3A55B08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890" t="8553" r="12349" b="28674"/>
          <a:stretch/>
        </p:blipFill>
        <p:spPr>
          <a:xfrm>
            <a:off x="7173016" y="45039"/>
            <a:ext cx="3092864" cy="1896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34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10">
        <p159:morph option="byObject"/>
      </p:transition>
    </mc:Choice>
    <mc:Fallback xmlns="">
      <p:transition spd="slow" advTm="23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421D9B-CC79-3F05-55B0-31F9FDED4C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参考文献与分工安排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E3BE63-3880-BD64-BF3B-4FCAC3A455C9}"/>
              </a:ext>
            </a:extLst>
          </p:cNvPr>
          <p:cNvSpPr txBox="1"/>
          <p:nvPr/>
        </p:nvSpPr>
        <p:spPr>
          <a:xfrm>
            <a:off x="515939" y="2239704"/>
            <a:ext cx="10626385" cy="137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altLang="zh-CN" dirty="0"/>
              <a:t>[1</a:t>
            </a:r>
            <a:r>
              <a:rPr lang="en-US" altLang="zh-CN"/>
              <a:t>]</a:t>
            </a:r>
            <a:r>
              <a:rPr lang="zh-CN" altLang="en-US"/>
              <a:t>范晓光</a:t>
            </a:r>
            <a:r>
              <a:rPr lang="en-US" altLang="zh-CN"/>
              <a:t>,</a:t>
            </a:r>
            <a:r>
              <a:rPr lang="zh-CN" altLang="en-US"/>
              <a:t>赵晶</a:t>
            </a:r>
            <a:r>
              <a:rPr lang="en-US" altLang="zh-CN"/>
              <a:t>,</a:t>
            </a:r>
            <a:r>
              <a:rPr lang="zh-CN" altLang="en-US"/>
              <a:t>李小平</a:t>
            </a:r>
            <a:r>
              <a:rPr lang="en-US" altLang="zh-CN"/>
              <a:t>,</a:t>
            </a:r>
            <a:r>
              <a:rPr lang="zh-CN" altLang="en-US"/>
              <a:t>等</a:t>
            </a:r>
            <a:r>
              <a:rPr lang="en-US" altLang="zh-CN" dirty="0"/>
              <a:t>. USB</a:t>
            </a:r>
            <a:r>
              <a:rPr lang="zh-CN" altLang="en-US" dirty="0"/>
              <a:t>接口高速数据传输技术研究</a:t>
            </a:r>
            <a:r>
              <a:rPr lang="en-US" altLang="zh-CN" dirty="0"/>
              <a:t>[J]. </a:t>
            </a:r>
            <a:r>
              <a:rPr lang="zh-CN" altLang="en-US" dirty="0"/>
              <a:t>军民两用技术</a:t>
            </a:r>
            <a:r>
              <a:rPr lang="zh-CN" altLang="en-US"/>
              <a:t>与产品</a:t>
            </a:r>
            <a:r>
              <a:rPr lang="en-US" altLang="zh-CN"/>
              <a:t>,2019(3</a:t>
            </a:r>
            <a:r>
              <a:rPr lang="en-US" altLang="zh-CN" dirty="0"/>
              <a:t>):56-59. DOI:10.3969/j.issn.1009-8119.2019.03.015.</a:t>
            </a: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altLang="zh-CN" dirty="0"/>
              <a:t>[2]</a:t>
            </a:r>
            <a:r>
              <a:rPr lang="zh-CN" altLang="en-US" dirty="0"/>
              <a:t>张国云</a:t>
            </a:r>
            <a:r>
              <a:rPr lang="en-US" altLang="zh-CN" dirty="0"/>
              <a:t>.USB</a:t>
            </a:r>
            <a:r>
              <a:rPr lang="zh-CN" altLang="en-US" dirty="0"/>
              <a:t>设备启动过程的分析与实现</a:t>
            </a:r>
            <a:r>
              <a:rPr lang="en-US" altLang="zh-CN" dirty="0"/>
              <a:t>[J].</a:t>
            </a:r>
            <a:r>
              <a:rPr lang="zh-CN" altLang="en-US" dirty="0"/>
              <a:t>现代</a:t>
            </a:r>
            <a:r>
              <a:rPr lang="zh-CN" altLang="en-US"/>
              <a:t>电子技术</a:t>
            </a:r>
            <a:r>
              <a:rPr lang="en-US" altLang="zh-CN"/>
              <a:t>,2005(23</a:t>
            </a:r>
            <a:r>
              <a:rPr lang="en-US" altLang="zh-CN" dirty="0"/>
              <a:t>):102-103+105.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FB2D6E-1D27-23C8-3EDD-D9018FD76FDF}"/>
              </a:ext>
            </a:extLst>
          </p:cNvPr>
          <p:cNvSpPr txBox="1"/>
          <p:nvPr/>
        </p:nvSpPr>
        <p:spPr>
          <a:xfrm>
            <a:off x="515938" y="1455075"/>
            <a:ext cx="5266444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参考文献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B0D528F-4C82-38D3-67BB-15CD02C83735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EF17F3B-D3A0-FD79-1E7B-488E4914DBCB}"/>
              </a:ext>
            </a:extLst>
          </p:cNvPr>
          <p:cNvSpPr txBox="1"/>
          <p:nvPr/>
        </p:nvSpPr>
        <p:spPr>
          <a:xfrm>
            <a:off x="606001" y="4422464"/>
            <a:ext cx="10355265" cy="174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342900" indent="-3429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严昕宇：资料收集与整理、</a:t>
            </a:r>
            <a:r>
              <a:rPr lang="en-US" altLang="zh-CN" sz="2400" dirty="0"/>
              <a:t>PPT</a:t>
            </a:r>
            <a:r>
              <a:rPr lang="zh-CN" altLang="en-US" sz="2400" dirty="0"/>
              <a:t>制作</a:t>
            </a:r>
            <a:endParaRPr lang="en-US" altLang="zh-CN" sz="2400" dirty="0"/>
          </a:p>
          <a:p>
            <a:pPr marL="342900" indent="-3429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吴震东：资料收集</a:t>
            </a:r>
            <a:endParaRPr lang="en-US" altLang="zh-CN" sz="2400" dirty="0"/>
          </a:p>
          <a:p>
            <a:pPr marL="342900" indent="-3429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陆砚清：背景引入部分、汇报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2F7837-828E-BEB6-137B-C560B5279392}"/>
              </a:ext>
            </a:extLst>
          </p:cNvPr>
          <p:cNvSpPr txBox="1"/>
          <p:nvPr/>
        </p:nvSpPr>
        <p:spPr>
          <a:xfrm>
            <a:off x="606000" y="3637835"/>
            <a:ext cx="5266444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分工安排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AED9804-70A1-EAB4-30E5-B0A90E4DD0B5}"/>
              </a:ext>
            </a:extLst>
          </p:cNvPr>
          <p:cNvCxnSpPr>
            <a:cxnSpLocks/>
          </p:cNvCxnSpPr>
          <p:nvPr/>
        </p:nvCxnSpPr>
        <p:spPr>
          <a:xfrm>
            <a:off x="696062" y="417340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0522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955C8-72F1-4513-A790-FCA123667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162" y="2999597"/>
            <a:ext cx="4142438" cy="16486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如有错漏</a:t>
            </a:r>
            <a:r>
              <a:rPr lang="zh-CN" altLang="en-US"/>
              <a:t>之处，敬请</a:t>
            </a:r>
            <a:r>
              <a:rPr lang="zh-CN" altLang="en-US" dirty="0"/>
              <a:t>指正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32A80-2D64-495D-91A6-ADCF0B310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52777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955C8-72F1-4513-A790-FCA123667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研讨主题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32A80-2D64-495D-91A6-ADCF0B310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75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50">
        <p159:morph option="byObject"/>
      </p:transition>
    </mc:Choice>
    <mc:Fallback xmlns="">
      <p:transition spd="slow" advTm="16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研讨主题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5938" y="2188339"/>
            <a:ext cx="10980000" cy="1953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r>
              <a:rPr lang="zh-CN" altLang="en-US" sz="32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en-US" altLang="zh-CN" sz="3200" dirty="0"/>
              <a:t>USB</a:t>
            </a:r>
            <a:r>
              <a:rPr lang="zh-CN" altLang="en-US" sz="3200" dirty="0"/>
              <a:t>是一种什么技术？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dirty="0"/>
              <a:t>谈谈</a:t>
            </a:r>
            <a:r>
              <a:rPr lang="en-US" altLang="zh-CN" sz="3200" dirty="0"/>
              <a:t>USB</a:t>
            </a:r>
            <a:r>
              <a:rPr lang="zh-CN" altLang="en-US" sz="3200" dirty="0"/>
              <a:t>的产生、作用和以后的发展？</a:t>
            </a:r>
            <a:endParaRPr lang="en-US" altLang="zh-CN" sz="3200" dirty="0"/>
          </a:p>
          <a:p>
            <a:r>
              <a:rPr lang="zh-CN" altLang="en-US" sz="3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dirty="0"/>
              <a:t>如何实现</a:t>
            </a:r>
            <a:r>
              <a:rPr lang="en-US" altLang="zh-CN" sz="3200" dirty="0"/>
              <a:t>USB</a:t>
            </a:r>
            <a:r>
              <a:rPr lang="zh-CN" altLang="en-US" sz="3200" dirty="0"/>
              <a:t>设备的启动？</a:t>
            </a:r>
            <a:endParaRPr lang="en-US" altLang="zh-CN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8" y="1385739"/>
            <a:ext cx="3681662" cy="6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题目</a:t>
            </a:r>
            <a:endParaRPr lang="zh-CN" altLang="en-US" sz="2400" dirty="0">
              <a:gradFill>
                <a:gsLst>
                  <a:gs pos="100000">
                    <a:schemeClr val="accent4"/>
                  </a:gs>
                  <a:gs pos="23000">
                    <a:schemeClr val="accent1">
                      <a:alpha val="95000"/>
                    </a:schemeClr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477">
        <p159:morph option="byObject"/>
      </p:transition>
    </mc:Choice>
    <mc:Fallback xmlns="">
      <p:transition spd="slow" advTm="15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955C8-72F1-4513-A790-FCA123667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162" y="2999597"/>
            <a:ext cx="3568890" cy="16486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/>
              <a:t>USB</a:t>
            </a:r>
            <a:r>
              <a:rPr lang="zh-CN" altLang="en-US" dirty="0"/>
              <a:t>的产生、作用和发展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32A80-2D64-495D-91A6-ADCF0B310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0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07">
        <p159:morph option="byObject"/>
      </p:transition>
    </mc:Choice>
    <mc:Fallback xmlns="">
      <p:transition spd="slow" advTm="90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的产生、作用和发展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5935" y="2586839"/>
            <a:ext cx="6545265" cy="293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r>
              <a:rPr lang="zh-CN" altLang="en-US" sz="2400" dirty="0"/>
              <a:t>通用串行总线（英语：</a:t>
            </a:r>
            <a:r>
              <a:rPr lang="en-US" altLang="zh-CN" sz="2400" dirty="0"/>
              <a:t>Universal Serial Bus</a:t>
            </a:r>
            <a:r>
              <a:rPr lang="zh-CN" altLang="en-US" sz="2400" dirty="0"/>
              <a:t>，缩写：</a:t>
            </a:r>
            <a:r>
              <a:rPr lang="en-US" altLang="zh-CN" sz="2400" dirty="0"/>
              <a:t>USB</a:t>
            </a:r>
            <a:r>
              <a:rPr lang="zh-CN" altLang="en-US" sz="2400" dirty="0"/>
              <a:t>）是连接计算机系统与外部设备的一种串口总线标准，也是一种输入输出接口的技术规范，被广泛地应用于个人电脑和移动设备等信息通讯产品，并扩展至摄影器材、数字电视（机顶盒）、游戏机等其它相关领域。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4680000" cy="60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通用串行总线（</a:t>
            </a: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）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54E4C8A-B4D3-4B8B-8715-6BD2BC1CB7D0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概念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1372C7-723A-245B-5B67-F75A94C999CE}"/>
              </a:ext>
            </a:extLst>
          </p:cNvPr>
          <p:cNvSpPr txBox="1"/>
          <p:nvPr/>
        </p:nvSpPr>
        <p:spPr>
          <a:xfrm>
            <a:off x="8812106" y="5120033"/>
            <a:ext cx="227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图</a:t>
            </a:r>
            <a:r>
              <a:rPr lang="en-US" altLang="zh-CN" sz="2000" b="1" dirty="0">
                <a:solidFill>
                  <a:schemeClr val="tx2"/>
                </a:solidFill>
              </a:rPr>
              <a:t>1. USB</a:t>
            </a:r>
            <a:r>
              <a:rPr lang="zh-CN" altLang="en-US" sz="2000" b="1" dirty="0">
                <a:solidFill>
                  <a:schemeClr val="tx2"/>
                </a:solidFill>
              </a:rPr>
              <a:t>标志</a:t>
            </a:r>
          </a:p>
        </p:txBody>
      </p:sp>
      <p:pic>
        <p:nvPicPr>
          <p:cNvPr id="29" name="Picture 2" descr="undefined">
            <a:extLst>
              <a:ext uri="{FF2B5EF4-FFF2-40B4-BE49-F238E27FC236}">
                <a16:creationId xmlns:a16="http://schemas.microsoft.com/office/drawing/2014/main" id="{BC58A00B-F34D-7CD3-194D-BAD5E077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5" y="3427352"/>
            <a:ext cx="299869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052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124">
        <p159:morph option="byObject"/>
      </p:transition>
    </mc:Choice>
    <mc:Fallback xmlns="">
      <p:transition spd="slow" advTm="171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的产生、作用和发展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5BE146-87BC-6D84-359F-AFE8CB80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305" y="1353292"/>
            <a:ext cx="6858000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02ABE9-E193-38F6-D646-BDEF030045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42" t="27781" r="22608" b="18608"/>
          <a:stretch/>
        </p:blipFill>
        <p:spPr>
          <a:xfrm>
            <a:off x="269554" y="1125360"/>
            <a:ext cx="2730172" cy="2118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7654AB-F1CA-E003-FD3D-AC3390172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58" y="3986852"/>
            <a:ext cx="2438400" cy="2695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717E4D-6166-169E-3F97-BEAF757F2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191" y="1411343"/>
            <a:ext cx="1973751" cy="8535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D18ED5-8F74-61FD-42FD-0E3F103FE2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747" t="35395" r="21566" b="24427"/>
          <a:stretch/>
        </p:blipFill>
        <p:spPr>
          <a:xfrm>
            <a:off x="8020285" y="4720494"/>
            <a:ext cx="4014755" cy="18867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979DAD-4EE8-1F47-8B4F-FB8DB37038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381" t="4752" r="26861" b="23006"/>
          <a:stretch/>
        </p:blipFill>
        <p:spPr>
          <a:xfrm>
            <a:off x="3959903" y="3448030"/>
            <a:ext cx="3715406" cy="2924468"/>
          </a:xfrm>
          <a:prstGeom prst="rect">
            <a:avLst/>
          </a:prstGeom>
        </p:spPr>
      </p:pic>
      <p:sp>
        <p:nvSpPr>
          <p:cNvPr id="12" name="乘号 11">
            <a:extLst>
              <a:ext uri="{FF2B5EF4-FFF2-40B4-BE49-F238E27FC236}">
                <a16:creationId xmlns:a16="http://schemas.microsoft.com/office/drawing/2014/main" id="{78C89C28-7160-56FD-E69D-EB18EE319807}"/>
              </a:ext>
            </a:extLst>
          </p:cNvPr>
          <p:cNvSpPr/>
          <p:nvPr/>
        </p:nvSpPr>
        <p:spPr>
          <a:xfrm>
            <a:off x="224167" y="2339732"/>
            <a:ext cx="2298423" cy="2989440"/>
          </a:xfrm>
          <a:prstGeom prst="mathMultiply">
            <a:avLst/>
          </a:prstGeom>
          <a:solidFill>
            <a:srgbClr val="F0A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乘号 17">
            <a:extLst>
              <a:ext uri="{FF2B5EF4-FFF2-40B4-BE49-F238E27FC236}">
                <a16:creationId xmlns:a16="http://schemas.microsoft.com/office/drawing/2014/main" id="{0FFAD2E1-D001-AEF3-FB97-9ECB1F2648F9}"/>
              </a:ext>
            </a:extLst>
          </p:cNvPr>
          <p:cNvSpPr/>
          <p:nvPr/>
        </p:nvSpPr>
        <p:spPr>
          <a:xfrm>
            <a:off x="9888509" y="642786"/>
            <a:ext cx="2298423" cy="2989440"/>
          </a:xfrm>
          <a:prstGeom prst="mathMultiply">
            <a:avLst/>
          </a:prstGeom>
          <a:solidFill>
            <a:srgbClr val="F0A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乘号 18">
            <a:extLst>
              <a:ext uri="{FF2B5EF4-FFF2-40B4-BE49-F238E27FC236}">
                <a16:creationId xmlns:a16="http://schemas.microsoft.com/office/drawing/2014/main" id="{64D72B16-1B87-6A37-29A5-D9511A619102}"/>
              </a:ext>
            </a:extLst>
          </p:cNvPr>
          <p:cNvSpPr/>
          <p:nvPr/>
        </p:nvSpPr>
        <p:spPr>
          <a:xfrm>
            <a:off x="8605319" y="4039797"/>
            <a:ext cx="2298423" cy="2989440"/>
          </a:xfrm>
          <a:prstGeom prst="mathMultiply">
            <a:avLst/>
          </a:prstGeom>
          <a:solidFill>
            <a:srgbClr val="F0A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乘号 19">
            <a:extLst>
              <a:ext uri="{FF2B5EF4-FFF2-40B4-BE49-F238E27FC236}">
                <a16:creationId xmlns:a16="http://schemas.microsoft.com/office/drawing/2014/main" id="{86263D1E-3384-17A7-75B3-4D0FED2E23A2}"/>
              </a:ext>
            </a:extLst>
          </p:cNvPr>
          <p:cNvSpPr/>
          <p:nvPr/>
        </p:nvSpPr>
        <p:spPr>
          <a:xfrm>
            <a:off x="229235" y="2338758"/>
            <a:ext cx="2298423" cy="2989440"/>
          </a:xfrm>
          <a:prstGeom prst="mathMultiply">
            <a:avLst/>
          </a:prstGeom>
          <a:solidFill>
            <a:srgbClr val="F0A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063DB-EF2B-343D-E6EA-DAED1388D3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358" r="46456" b="36541"/>
          <a:stretch/>
        </p:blipFill>
        <p:spPr>
          <a:xfrm>
            <a:off x="3844428" y="3631252"/>
            <a:ext cx="4115683" cy="2339155"/>
          </a:xfrm>
          <a:prstGeom prst="rect">
            <a:avLst/>
          </a:prstGeom>
        </p:spPr>
      </p:pic>
      <p:sp>
        <p:nvSpPr>
          <p:cNvPr id="22" name="乘号 21">
            <a:extLst>
              <a:ext uri="{FF2B5EF4-FFF2-40B4-BE49-F238E27FC236}">
                <a16:creationId xmlns:a16="http://schemas.microsoft.com/office/drawing/2014/main" id="{59D65820-1211-2416-9BEA-9B2AB4AB1E37}"/>
              </a:ext>
            </a:extLst>
          </p:cNvPr>
          <p:cNvSpPr/>
          <p:nvPr/>
        </p:nvSpPr>
        <p:spPr>
          <a:xfrm>
            <a:off x="9893577" y="641812"/>
            <a:ext cx="2298423" cy="2989440"/>
          </a:xfrm>
          <a:prstGeom prst="mathMultiply">
            <a:avLst/>
          </a:prstGeom>
          <a:solidFill>
            <a:srgbClr val="F0A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乘号 20">
            <a:extLst>
              <a:ext uri="{FF2B5EF4-FFF2-40B4-BE49-F238E27FC236}">
                <a16:creationId xmlns:a16="http://schemas.microsoft.com/office/drawing/2014/main" id="{7F849975-4D6E-E903-1A37-031CC848A88E}"/>
              </a:ext>
            </a:extLst>
          </p:cNvPr>
          <p:cNvSpPr/>
          <p:nvPr/>
        </p:nvSpPr>
        <p:spPr>
          <a:xfrm>
            <a:off x="4668394" y="3337585"/>
            <a:ext cx="2298423" cy="2989440"/>
          </a:xfrm>
          <a:prstGeom prst="mathMultiply">
            <a:avLst/>
          </a:prstGeom>
          <a:solidFill>
            <a:srgbClr val="F0A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86A0C2-C42F-1DC8-3569-BF13A5D4905E}"/>
              </a:ext>
            </a:extLst>
          </p:cNvPr>
          <p:cNvSpPr txBox="1"/>
          <p:nvPr/>
        </p:nvSpPr>
        <p:spPr>
          <a:xfrm>
            <a:off x="5372491" y="1841706"/>
            <a:ext cx="2067627" cy="10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rPr>
              <a:t>设想</a:t>
            </a:r>
            <a:r>
              <a:rPr lang="zh-CN" altLang="en-US" sz="5400" dirty="0">
                <a:solidFill>
                  <a:schemeClr val="bg1"/>
                </a:solidFill>
                <a:latin typeface="+mj-lt"/>
                <a:ea typeface="+mj-ea"/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4879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9772">
        <p159:morph option="byObject"/>
      </p:transition>
    </mc:Choice>
    <mc:Fallback xmlns="">
      <p:transition spd="slow" advTm="697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2" grpId="0" animBg="1"/>
      <p:bldP spid="21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的产生、作用和发展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137567" y="2126448"/>
            <a:ext cx="7916865" cy="532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r>
              <a:rPr lang="zh-CN" altLang="en-US" sz="2400" dirty="0"/>
              <a:t>多媒体电脑刚问世时，外接式设备的传输接口各不相同。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4680000" cy="60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通用串行总线（</a:t>
            </a: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）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54E4C8A-B4D3-4B8B-8715-6BD2BC1CB7D0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产生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0E5422D-425A-0461-8018-394530736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7"/>
          <a:stretch/>
        </p:blipFill>
        <p:spPr bwMode="auto">
          <a:xfrm>
            <a:off x="2546460" y="2729113"/>
            <a:ext cx="1923342" cy="12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A3BAE5B-F4DF-D0D4-5AD2-B35044C7E34E}"/>
              </a:ext>
            </a:extLst>
          </p:cNvPr>
          <p:cNvSpPr txBox="1"/>
          <p:nvPr/>
        </p:nvSpPr>
        <p:spPr>
          <a:xfrm>
            <a:off x="2425758" y="4113039"/>
            <a:ext cx="25729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并行端口（</a:t>
            </a:r>
            <a:r>
              <a:rPr lang="en-US" altLang="zh-CN" sz="2000" b="1" dirty="0">
                <a:solidFill>
                  <a:schemeClr val="tx2"/>
                </a:solidFill>
              </a:rPr>
              <a:t>LPT</a:t>
            </a:r>
            <a:r>
              <a:rPr lang="zh-CN" altLang="en-US" sz="2000" b="1" dirty="0">
                <a:solidFill>
                  <a:schemeClr val="tx2"/>
                </a:solidFill>
              </a:rPr>
              <a:t>）</a:t>
            </a:r>
          </a:p>
        </p:txBody>
      </p:sp>
      <p:pic>
        <p:nvPicPr>
          <p:cNvPr id="4" name="图片 3" descr="形状&#10;&#10;中度可信度描述已自动生成">
            <a:extLst>
              <a:ext uri="{FF2B5EF4-FFF2-40B4-BE49-F238E27FC236}">
                <a16:creationId xmlns:a16="http://schemas.microsoft.com/office/drawing/2014/main" id="{E6CADFFA-23C3-8618-2335-CEC6CA4DD3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5"/>
          <a:stretch/>
        </p:blipFill>
        <p:spPr>
          <a:xfrm>
            <a:off x="6950493" y="2645664"/>
            <a:ext cx="2695047" cy="14510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75A824F-3C38-85E3-C255-927D021E060E}"/>
              </a:ext>
            </a:extLst>
          </p:cNvPr>
          <p:cNvSpPr txBox="1"/>
          <p:nvPr/>
        </p:nvSpPr>
        <p:spPr>
          <a:xfrm>
            <a:off x="8061410" y="4163759"/>
            <a:ext cx="1305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2"/>
                </a:solidFill>
              </a:rPr>
              <a:t>PS/2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411451-B9DE-FF92-B1AA-2B03E223A3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265"/>
          <a:stretch/>
        </p:blipFill>
        <p:spPr>
          <a:xfrm>
            <a:off x="6778416" y="4539683"/>
            <a:ext cx="3276016" cy="17070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3DEE1F-686A-7E60-A2CF-CEBB4CB489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622"/>
          <a:stretch/>
        </p:blipFill>
        <p:spPr>
          <a:xfrm>
            <a:off x="2074216" y="4656390"/>
            <a:ext cx="3276017" cy="14539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EA66CCE-4E53-1FE7-B5A4-659FF5DA7B7A}"/>
              </a:ext>
            </a:extLst>
          </p:cNvPr>
          <p:cNvSpPr txBox="1"/>
          <p:nvPr/>
        </p:nvSpPr>
        <p:spPr>
          <a:xfrm>
            <a:off x="7427938" y="6153090"/>
            <a:ext cx="2572935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串口与串口鼠标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DB4A9B2-7262-50DD-92FF-EBED401A1200}"/>
              </a:ext>
            </a:extLst>
          </p:cNvPr>
          <p:cNvSpPr txBox="1"/>
          <p:nvPr/>
        </p:nvSpPr>
        <p:spPr>
          <a:xfrm>
            <a:off x="2425758" y="6110335"/>
            <a:ext cx="2572935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2"/>
                </a:solidFill>
              </a:rPr>
              <a:t>MIDI</a:t>
            </a:r>
            <a:r>
              <a:rPr lang="zh-CN" altLang="en-US" sz="2000" b="1" dirty="0">
                <a:solidFill>
                  <a:schemeClr val="tx2"/>
                </a:solidFill>
              </a:rPr>
              <a:t>与</a:t>
            </a:r>
            <a:r>
              <a:rPr lang="en-US" altLang="zh-CN" sz="2000" b="1" dirty="0">
                <a:solidFill>
                  <a:schemeClr val="tx2"/>
                </a:solidFill>
              </a:rPr>
              <a:t>MIDI</a:t>
            </a:r>
            <a:r>
              <a:rPr lang="zh-CN" altLang="en-US" sz="2000" b="1" dirty="0">
                <a:solidFill>
                  <a:schemeClr val="tx2"/>
                </a:solidFill>
              </a:rPr>
              <a:t>音乐键盘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314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866">
        <p159:morph option="byObject"/>
      </p:transition>
    </mc:Choice>
    <mc:Fallback xmlns="">
      <p:transition spd="slow" advTm="43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  <p:bldP spid="14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的产生、作用和发展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372649" y="2635879"/>
            <a:ext cx="7446700" cy="2286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algn="ctr"/>
            <a:r>
              <a:rPr lang="zh-CN" altLang="en-US" sz="2800" dirty="0"/>
              <a:t>繁杂的</a:t>
            </a:r>
            <a:r>
              <a:rPr lang="zh-CN" altLang="en-US" sz="2800"/>
              <a:t>接口系统，加上</a:t>
            </a:r>
            <a:r>
              <a:rPr lang="zh-CN" altLang="en-US" sz="2800" dirty="0"/>
              <a:t>必须安装驱动程序并重启才能使用</a:t>
            </a:r>
            <a:r>
              <a:rPr lang="zh-CN" altLang="en-US" sz="2800"/>
              <a:t>的限制，都会</a:t>
            </a:r>
            <a:r>
              <a:rPr lang="zh-CN" altLang="en-US" sz="2800" dirty="0"/>
              <a:t>造成用户的困扰。</a:t>
            </a:r>
            <a:endParaRPr lang="en-US" altLang="zh-CN" sz="2800" dirty="0"/>
          </a:p>
          <a:p>
            <a:pPr algn="ctr"/>
            <a:r>
              <a:rPr lang="zh-CN" altLang="en-US" sz="2800"/>
              <a:t>因此，创造</a:t>
            </a:r>
            <a:r>
              <a:rPr lang="zh-CN" altLang="en-US" sz="2800" dirty="0"/>
              <a:t>出一个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统一且支持易插拔的外接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式传输接口</a:t>
            </a:r>
            <a:r>
              <a:rPr lang="zh-CN" altLang="en-US" sz="2800"/>
              <a:t>，便</a:t>
            </a:r>
            <a:r>
              <a:rPr lang="zh-CN" altLang="en-US" sz="2800" dirty="0"/>
              <a:t>成为无可避免的趋势。</a:t>
            </a:r>
            <a:endParaRPr lang="en-US" altLang="zh-CN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4680000" cy="60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通用串行总线（</a:t>
            </a: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）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54E4C8A-B4D3-4B8B-8715-6BD2BC1CB7D0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作用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3E0520-983D-75B4-D80E-7A907DC637C0}"/>
              </a:ext>
            </a:extLst>
          </p:cNvPr>
          <p:cNvSpPr txBox="1"/>
          <p:nvPr/>
        </p:nvSpPr>
        <p:spPr>
          <a:xfrm>
            <a:off x="3963303" y="4922339"/>
            <a:ext cx="4265392" cy="10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5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54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应运而生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86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761">
        <p159:morph option="byObject"/>
      </p:transition>
    </mc:Choice>
    <mc:Fallback xmlns="">
      <p:transition spd="slow" advTm="257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的产生、作用和发展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5935" y="2586839"/>
            <a:ext cx="10355265" cy="2519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fontAlgn="auto">
              <a:lnSpc>
                <a:spcPct val="130000"/>
              </a:lnSpc>
              <a:defRPr sz="2000">
                <a:solidFill>
                  <a:schemeClr val="tx2"/>
                </a:solidFill>
              </a:defRPr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lvl1pPr>
          </a:lstStyle>
          <a:p>
            <a:pPr marL="342900" indent="-3429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USB</a:t>
            </a:r>
            <a:r>
              <a:rPr lang="zh-CN" altLang="en-US" sz="2400" dirty="0"/>
              <a:t>最初是由</a:t>
            </a:r>
            <a:r>
              <a:rPr lang="en-US" altLang="zh-CN" sz="2400" dirty="0"/>
              <a:t>Intel</a:t>
            </a:r>
            <a:r>
              <a:rPr lang="zh-CN" altLang="en-US" sz="2400" dirty="0"/>
              <a:t>、</a:t>
            </a:r>
            <a:r>
              <a:rPr lang="en-US" altLang="zh-CN" sz="2400" dirty="0"/>
              <a:t>Compaq</a:t>
            </a:r>
            <a:r>
              <a:rPr lang="zh-CN" altLang="en-US" sz="2400" dirty="0"/>
              <a:t>、</a:t>
            </a:r>
            <a:r>
              <a:rPr lang="en-US" altLang="zh-CN" sz="2400" dirty="0"/>
              <a:t>Digital</a:t>
            </a:r>
            <a:r>
              <a:rPr lang="zh-CN" altLang="en-US" sz="2400" dirty="0"/>
              <a:t>、</a:t>
            </a:r>
            <a:r>
              <a:rPr lang="en-US" altLang="zh-CN" sz="2400" dirty="0"/>
              <a:t>IBM</a:t>
            </a:r>
            <a:r>
              <a:rPr lang="zh-CN" altLang="en-US" sz="2400" dirty="0"/>
              <a:t>、</a:t>
            </a:r>
            <a:r>
              <a:rPr lang="en-US" altLang="zh-CN" sz="2400" dirty="0"/>
              <a:t>Microsoft</a:t>
            </a:r>
            <a:r>
              <a:rPr lang="zh-CN" altLang="en-US" sz="2400" dirty="0"/>
              <a:t>、</a:t>
            </a:r>
            <a:r>
              <a:rPr lang="en-US" altLang="zh-CN" sz="2400" dirty="0"/>
              <a:t>NEC </a:t>
            </a:r>
            <a:r>
              <a:rPr lang="zh-CN" altLang="en-US" sz="2400" dirty="0"/>
              <a:t>及</a:t>
            </a:r>
            <a:r>
              <a:rPr lang="en-US" altLang="zh-CN" sz="2400" dirty="0"/>
              <a:t>Northern Telecom </a:t>
            </a:r>
            <a:r>
              <a:rPr lang="zh-CN" altLang="en-US" sz="2400" dirty="0"/>
              <a:t>等计算机公司和通信公司于 </a:t>
            </a:r>
            <a:r>
              <a:rPr lang="en-US" altLang="zh-CN" sz="2400" dirty="0"/>
              <a:t>1995 </a:t>
            </a:r>
            <a:r>
              <a:rPr lang="zh-CN" altLang="en-US" sz="2400" dirty="0"/>
              <a:t>年联合制定，并逐渐形成了行业标准。</a:t>
            </a:r>
            <a:endParaRPr lang="en-US" altLang="zh-CN" sz="2400" dirty="0"/>
          </a:p>
          <a:p>
            <a:pPr marL="342900" indent="-342900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USB</a:t>
            </a:r>
            <a:r>
              <a:rPr lang="zh-CN" altLang="en-US" sz="2400" dirty="0"/>
              <a:t>在速度上远比并行接口（例如</a:t>
            </a:r>
            <a:r>
              <a:rPr lang="en-US" altLang="zh-CN" sz="2400" dirty="0"/>
              <a:t>EPP</a:t>
            </a:r>
            <a:r>
              <a:rPr lang="zh-CN" altLang="en-US" sz="2400" dirty="0"/>
              <a:t>、</a:t>
            </a:r>
            <a:r>
              <a:rPr lang="en-US" altLang="zh-CN" sz="2400" dirty="0"/>
              <a:t>LPT</a:t>
            </a:r>
            <a:r>
              <a:rPr lang="zh-CN" altLang="en-US" sz="2400" dirty="0"/>
              <a:t>）与串行接口（例如</a:t>
            </a:r>
            <a:r>
              <a:rPr lang="en-US" altLang="zh-CN" sz="2400" dirty="0"/>
              <a:t>RS-232</a:t>
            </a:r>
            <a:r>
              <a:rPr lang="zh-CN" altLang="en-US" sz="2400" dirty="0"/>
              <a:t>）等传统电脑用标准总线快上许多。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E0F771-BB0D-48E1-9885-9E3DCADCAF77}"/>
              </a:ext>
            </a:extLst>
          </p:cNvPr>
          <p:cNvSpPr txBox="1"/>
          <p:nvPr/>
        </p:nvSpPr>
        <p:spPr>
          <a:xfrm>
            <a:off x="515936" y="1390549"/>
            <a:ext cx="4680000" cy="60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通用串行总线（</a:t>
            </a:r>
            <a:r>
              <a:rPr lang="en-US" altLang="zh-CN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USB</a:t>
            </a:r>
            <a:r>
              <a:rPr lang="zh-CN" altLang="en-US" sz="2800" dirty="0">
                <a:gradFill>
                  <a:gsLst>
                    <a:gs pos="100000">
                      <a:schemeClr val="accent4"/>
                    </a:gs>
                    <a:gs pos="23000">
                      <a:schemeClr val="accent1">
                        <a:alpha val="95000"/>
                      </a:schemeClr>
                    </a:gs>
                  </a:gsLst>
                  <a:lin ang="2700000" scaled="1"/>
                </a:gradFill>
                <a:latin typeface="+mj-lt"/>
                <a:ea typeface="+mj-ea"/>
              </a:rPr>
              <a:t>）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51B91E-A968-455D-8924-5AF42430A4B2}"/>
              </a:ext>
            </a:extLst>
          </p:cNvPr>
          <p:cNvCxnSpPr>
            <a:cxnSpLocks/>
          </p:cNvCxnSpPr>
          <p:nvPr/>
        </p:nvCxnSpPr>
        <p:spPr>
          <a:xfrm>
            <a:off x="606000" y="1990648"/>
            <a:ext cx="10980000" cy="0"/>
          </a:xfrm>
          <a:prstGeom prst="line">
            <a:avLst/>
          </a:prstGeom>
          <a:ln w="19050" cap="rnd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54E4C8A-B4D3-4B8B-8715-6BD2BC1CB7D0}"/>
              </a:ext>
            </a:extLst>
          </p:cNvPr>
          <p:cNvSpPr txBox="1"/>
          <p:nvPr/>
        </p:nvSpPr>
        <p:spPr>
          <a:xfrm>
            <a:off x="515936" y="2115742"/>
            <a:ext cx="46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发展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75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622">
        <p159:morph option="byObject"/>
      </p:transition>
    </mc:Choice>
    <mc:Fallback xmlns="">
      <p:transition spd="slow" advTm="366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0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6|8.3|5.5|5.5|4.2|0.6|10.7|0.5|4.5|6.6|13.7|0.4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3.1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0.8|0.5|1.1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  <p:tag name="TIMING" val="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0511;"/>
</p:tagLst>
</file>

<file path=ppt/theme/theme1.xml><?xml version="1.0" encoding="utf-8"?>
<a:theme xmlns:a="http://schemas.openxmlformats.org/drawingml/2006/main" name="Office 主题​​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中文为主">
      <a:majorFont>
        <a:latin typeface="Roboto Black"/>
        <a:ea typeface="思源黑体 CN Bold"/>
        <a:cs typeface=""/>
      </a:majorFont>
      <a:minorFont>
        <a:latin typeface="Roboto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sz="20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欧洲专利局">
      <a:dk1>
        <a:srgbClr val="000000"/>
      </a:dk1>
      <a:lt1>
        <a:srgbClr val="FFFFFF"/>
      </a:lt1>
      <a:dk2>
        <a:srgbClr val="0B2A43"/>
      </a:dk2>
      <a:lt2>
        <a:srgbClr val="404955"/>
      </a:lt2>
      <a:accent1>
        <a:srgbClr val="BE0F05"/>
      </a:accent1>
      <a:accent2>
        <a:srgbClr val="D62D04"/>
      </a:accent2>
      <a:accent3>
        <a:srgbClr val="CC4804"/>
      </a:accent3>
      <a:accent4>
        <a:srgbClr val="D60449"/>
      </a:accent4>
      <a:accent5>
        <a:srgbClr val="CC04AA"/>
      </a:accent5>
      <a:accent6>
        <a:srgbClr val="06BF4C"/>
      </a:accent6>
      <a:hlink>
        <a:srgbClr val="800A04"/>
      </a:hlink>
      <a:folHlink>
        <a:srgbClr val="400502"/>
      </a:folHlink>
    </a:clrScheme>
    <a:fontScheme name="苹方家族">
      <a:majorFont>
        <a:latin typeface="苹方 粗体"/>
        <a:ea typeface="苹方 粗体"/>
        <a:cs typeface=""/>
      </a:majorFont>
      <a:minorFont>
        <a:latin typeface="苹方 常规"/>
        <a:ea typeface="苹方 常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苹方家族">
      <a:majorFont>
        <a:latin typeface="苹方 粗体"/>
        <a:ea typeface="苹方 粗体"/>
        <a:cs typeface=""/>
      </a:majorFont>
      <a:minorFont>
        <a:latin typeface="苹方 常规"/>
        <a:ea typeface="苹方 常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4839</TotalTime>
  <Words>2551</Words>
  <Application>Microsoft Office PowerPoint</Application>
  <PresentationFormat>宽屏</PresentationFormat>
  <Paragraphs>172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苹方 常规</vt:lpstr>
      <vt:lpstr>Roboto</vt:lpstr>
      <vt:lpstr>Tahoma</vt:lpstr>
      <vt:lpstr>等线</vt:lpstr>
      <vt:lpstr>思源黑体 CN Normal</vt:lpstr>
      <vt:lpstr>Roboto Black</vt:lpstr>
      <vt:lpstr>-apple-system</vt:lpstr>
      <vt:lpstr>微软雅黑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米尔顿 托托特</dc:creator>
  <cp:lastModifiedBy>严 昕宇</cp:lastModifiedBy>
  <cp:revision>383</cp:revision>
  <dcterms:created xsi:type="dcterms:W3CDTF">2021-12-24T07:52:33Z</dcterms:created>
  <dcterms:modified xsi:type="dcterms:W3CDTF">2022-05-25T12:48:19Z</dcterms:modified>
</cp:coreProperties>
</file>